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53"/>
  </p:notesMasterIdLst>
  <p:handoutMasterIdLst>
    <p:handoutMasterId r:id="rId54"/>
  </p:handoutMasterIdLst>
  <p:sldIdLst>
    <p:sldId id="848" r:id="rId2"/>
    <p:sldId id="934" r:id="rId3"/>
    <p:sldId id="912" r:id="rId4"/>
    <p:sldId id="938" r:id="rId5"/>
    <p:sldId id="850" r:id="rId6"/>
    <p:sldId id="936" r:id="rId7"/>
    <p:sldId id="959" r:id="rId8"/>
    <p:sldId id="849" r:id="rId9"/>
    <p:sldId id="969" r:id="rId10"/>
    <p:sldId id="853" r:id="rId11"/>
    <p:sldId id="854" r:id="rId12"/>
    <p:sldId id="855" r:id="rId13"/>
    <p:sldId id="964" r:id="rId14"/>
    <p:sldId id="863" r:id="rId15"/>
    <p:sldId id="862" r:id="rId16"/>
    <p:sldId id="857" r:id="rId17"/>
    <p:sldId id="858" r:id="rId18"/>
    <p:sldId id="878" r:id="rId19"/>
    <p:sldId id="949" r:id="rId20"/>
    <p:sldId id="950" r:id="rId21"/>
    <p:sldId id="968" r:id="rId22"/>
    <p:sldId id="961" r:id="rId23"/>
    <p:sldId id="965" r:id="rId24"/>
    <p:sldId id="859" r:id="rId25"/>
    <p:sldId id="879" r:id="rId26"/>
    <p:sldId id="880" r:id="rId27"/>
    <p:sldId id="966" r:id="rId28"/>
    <p:sldId id="864" r:id="rId29"/>
    <p:sldId id="870" r:id="rId30"/>
    <p:sldId id="871" r:id="rId31"/>
    <p:sldId id="963" r:id="rId32"/>
    <p:sldId id="888" r:id="rId33"/>
    <p:sldId id="881" r:id="rId34"/>
    <p:sldId id="882" r:id="rId35"/>
    <p:sldId id="865" r:id="rId36"/>
    <p:sldId id="967" r:id="rId37"/>
    <p:sldId id="866" r:id="rId38"/>
    <p:sldId id="867" r:id="rId39"/>
    <p:sldId id="970" r:id="rId40"/>
    <p:sldId id="868" r:id="rId41"/>
    <p:sldId id="872" r:id="rId42"/>
    <p:sldId id="971" r:id="rId43"/>
    <p:sldId id="884" r:id="rId44"/>
    <p:sldId id="885" r:id="rId45"/>
    <p:sldId id="874" r:id="rId46"/>
    <p:sldId id="960" r:id="rId47"/>
    <p:sldId id="873" r:id="rId48"/>
    <p:sldId id="875" r:id="rId49"/>
    <p:sldId id="876" r:id="rId50"/>
    <p:sldId id="860" r:id="rId51"/>
    <p:sldId id="877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>
          <p15:clr>
            <a:srgbClr val="A4A3A4"/>
          </p15:clr>
        </p15:guide>
        <p15:guide id="2" pos="56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CC"/>
    <a:srgbClr val="FF9900"/>
    <a:srgbClr val="AFEFE9"/>
    <a:srgbClr val="FFFFCC"/>
    <a:srgbClr val="C5F3EF"/>
    <a:srgbClr val="FFFFFF"/>
    <a:srgbClr val="FFFF99"/>
    <a:srgbClr val="B3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3" autoAdjust="0"/>
    <p:restoredTop sz="86441" autoAdjust="0"/>
  </p:normalViewPr>
  <p:slideViewPr>
    <p:cSldViewPr snapToObjects="1">
      <p:cViewPr varScale="1">
        <p:scale>
          <a:sx n="74" d="100"/>
          <a:sy n="74" d="100"/>
        </p:scale>
        <p:origin x="62" y="259"/>
      </p:cViewPr>
      <p:guideLst>
        <p:guide orient="horz" pos="4224"/>
        <p:guide pos="5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97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3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3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fld id="{1CE03A22-1B1F-4A0A-855B-3AECF0A5D0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63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9012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fld id="{55E4BE0C-E456-47EB-9D90-8093B7D95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33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F130B67-C98A-4004-B7E0-2D0FA8A785DC}" type="slidenum">
              <a:rPr lang="en-US" b="0" smtClean="0">
                <a:latin typeface="Arial" charset="0"/>
              </a:rPr>
              <a:pPr/>
              <a:t>1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50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77CA622-4B46-488A-8B95-B5354266A351}" type="slidenum">
              <a:rPr lang="en-US" b="0" smtClean="0">
                <a:latin typeface="Arial" charset="0"/>
              </a:rPr>
              <a:pPr/>
              <a:t>10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67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9239596-3862-44AB-BB97-6AEA1A79FFF7}" type="slidenum">
              <a:rPr lang="en-US" b="0" smtClean="0">
                <a:latin typeface="Arial" charset="0"/>
              </a:rPr>
              <a:pPr/>
              <a:t>11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3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10ED5A1-5922-4545-A73B-5FAFC7C32BD1}" type="slidenum">
              <a:rPr lang="en-US" b="0" smtClean="0">
                <a:latin typeface="Arial" charset="0"/>
              </a:rPr>
              <a:pPr/>
              <a:t>12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766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B680A57-FD1D-4A3B-9637-3A0097C08837}" type="slidenum">
              <a:rPr lang="en-US" b="0" smtClean="0">
                <a:latin typeface="Arial" charset="0"/>
              </a:rPr>
              <a:pPr/>
              <a:t>14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32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2E40F03-F776-4A66-917A-6997F257F972}" type="slidenum">
              <a:rPr lang="en-US" b="0" smtClean="0">
                <a:latin typeface="Arial" charset="0"/>
              </a:rPr>
              <a:pPr/>
              <a:t>15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140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85D4F6-7B9E-47AF-ABB7-CDF1D387487C}" type="slidenum">
              <a:rPr lang="en-US" b="0" smtClean="0">
                <a:latin typeface="Arial" charset="0"/>
              </a:rPr>
              <a:pPr/>
              <a:t>16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02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94E9E4D-87A9-4A36-90C2-174BF8433822}" type="slidenum">
              <a:rPr lang="en-US" b="0" smtClean="0">
                <a:latin typeface="Arial" charset="0"/>
              </a:rPr>
              <a:pPr/>
              <a:t>17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645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1948369-948C-4035-B7D2-D577900B0882}" type="slidenum">
              <a:rPr lang="en-US" b="0" smtClean="0">
                <a:latin typeface="Arial" charset="0"/>
              </a:rPr>
              <a:pPr/>
              <a:t>18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89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18CEEC6-261C-4FDF-8069-C5106D1F740C}" type="slidenum">
              <a:rPr lang="en-US" b="0" smtClean="0">
                <a:latin typeface="Arial" charset="0"/>
              </a:rPr>
              <a:pPr/>
              <a:t>19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476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B75E547-D520-4346-AB04-87C6DEFF074E}" type="slidenum">
              <a:rPr lang="en-US" b="0" smtClean="0">
                <a:latin typeface="Arial" charset="0"/>
              </a:rPr>
              <a:pPr/>
              <a:t>20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5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CBDF13C-A8F5-40C3-948B-3DF9282F5704}" type="slidenum">
              <a:rPr lang="en-US" b="0" smtClean="0">
                <a:latin typeface="Arial" charset="0"/>
              </a:rPr>
              <a:pPr/>
              <a:t>2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04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CC31708-B42B-47C1-848A-58729D7957CC}" type="slidenum">
              <a:rPr lang="en-US" b="0" smtClean="0">
                <a:latin typeface="Arial" charset="0"/>
              </a:rPr>
              <a:pPr/>
              <a:t>24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49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24224BA-F718-48DE-89F9-020BDD115575}" type="slidenum">
              <a:rPr lang="en-US" b="0" smtClean="0">
                <a:latin typeface="Arial" charset="0"/>
              </a:rPr>
              <a:pPr/>
              <a:t>25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5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6F25833-1ADD-4477-A6BB-F637365007B2}" type="slidenum">
              <a:rPr lang="en-US" b="0" smtClean="0">
                <a:latin typeface="Arial" charset="0"/>
              </a:rPr>
              <a:pPr/>
              <a:t>26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282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847A5ED-9D2C-46F0-B7BB-D77593ACB445}" type="slidenum">
              <a:rPr lang="en-US" b="0" smtClean="0">
                <a:latin typeface="Arial" charset="0"/>
              </a:rPr>
              <a:pPr/>
              <a:t>28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21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A9E726F-1EBD-41BD-B14E-9F12D94E7CFD}" type="slidenum">
              <a:rPr lang="en-US" b="0" smtClean="0">
                <a:latin typeface="Arial" charset="0"/>
              </a:rPr>
              <a:pPr/>
              <a:t>29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391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49F3B63-071F-472B-B0BF-006E70967045}" type="slidenum">
              <a:rPr lang="en-US" b="0" smtClean="0">
                <a:latin typeface="Arial" charset="0"/>
              </a:rPr>
              <a:pPr/>
              <a:t>30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780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B2C3CA3-DA56-4081-AC5A-A40D5F531086}" type="slidenum">
              <a:rPr lang="en-US" b="0" smtClean="0">
                <a:latin typeface="Arial" charset="0"/>
              </a:rPr>
              <a:pPr/>
              <a:t>32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585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B3777DA-EC90-479B-865E-8E2B925A196A}" type="slidenum">
              <a:rPr lang="en-US" b="0" smtClean="0">
                <a:latin typeface="Arial" charset="0"/>
              </a:rPr>
              <a:pPr/>
              <a:t>33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236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79A306-F654-405F-8ED3-E11ED43193B3}" type="slidenum">
              <a:rPr lang="en-US" b="0" smtClean="0">
                <a:latin typeface="Arial" charset="0"/>
              </a:rPr>
              <a:pPr/>
              <a:t>34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53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102F10D-2BE5-467A-B096-1A98FC9D624B}" type="slidenum">
              <a:rPr lang="en-US" b="0" smtClean="0">
                <a:latin typeface="Arial" charset="0"/>
              </a:rPr>
              <a:pPr/>
              <a:t>35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5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43721E0-CEDC-47A5-8990-851436F5B51D}" type="slidenum">
              <a:rPr lang="en-US" b="0" smtClean="0">
                <a:latin typeface="Arial" charset="0"/>
              </a:rPr>
              <a:pPr/>
              <a:t>3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166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EA70AB-FE8E-4651-B462-60605F09C459}" type="slidenum">
              <a:rPr lang="en-US" b="0" smtClean="0">
                <a:latin typeface="Arial" charset="0"/>
              </a:rPr>
              <a:pPr/>
              <a:t>37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382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35D4B0C-4424-421C-9B1C-73E2687464CA}" type="slidenum">
              <a:rPr lang="en-US" b="0" smtClean="0">
                <a:latin typeface="Arial" charset="0"/>
              </a:rPr>
              <a:pPr/>
              <a:t>38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411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7C1E185-BCC3-45EA-BAE0-7AEADD3C5A38}" type="slidenum">
              <a:rPr lang="en-US" b="0" smtClean="0">
                <a:latin typeface="Arial" charset="0"/>
              </a:rPr>
              <a:pPr/>
              <a:t>40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240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A25D321-639C-44BC-9B3C-02F3C1173644}" type="slidenum">
              <a:rPr lang="en-US" b="0" smtClean="0">
                <a:latin typeface="Arial" charset="0"/>
              </a:rPr>
              <a:pPr/>
              <a:t>41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6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69A4315-3B8F-4B05-9799-47B8C09C1657}" type="slidenum">
              <a:rPr lang="en-US" b="0" smtClean="0">
                <a:latin typeface="Arial" charset="0"/>
              </a:rPr>
              <a:pPr/>
              <a:t>42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EE3C5BC-72C4-47ED-AB38-426C9BD58F3A}" type="slidenum">
              <a:rPr lang="en-US" b="0" smtClean="0">
                <a:latin typeface="Arial" charset="0"/>
              </a:rPr>
              <a:pPr/>
              <a:t>43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890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7493B77-0F1A-4243-A418-127C86A05A16}" type="slidenum">
              <a:rPr lang="en-US" b="0" smtClean="0">
                <a:latin typeface="Arial" charset="0"/>
              </a:rPr>
              <a:pPr/>
              <a:t>44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E7AF68D-859B-4CD9-8702-F46A6B54CF90}" type="slidenum">
              <a:rPr lang="en-US" b="0" smtClean="0">
                <a:latin typeface="Arial" charset="0"/>
              </a:rPr>
              <a:pPr/>
              <a:t>45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0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53FF972-EF37-4FDA-BFF6-EDA29064F25B}" type="slidenum">
              <a:rPr lang="en-US" b="0" smtClean="0">
                <a:latin typeface="Arial" charset="0"/>
              </a:rPr>
              <a:pPr/>
              <a:t>47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213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8C5A77F-4792-451E-9D5A-80E27E3AA616}" type="slidenum">
              <a:rPr lang="en-US" b="0" smtClean="0">
                <a:latin typeface="Arial" charset="0"/>
              </a:rPr>
              <a:pPr/>
              <a:t>48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45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25228E5-E06C-42CC-B213-994959CD187A}" type="slidenum">
              <a:rPr lang="en-US" b="0" smtClean="0">
                <a:latin typeface="Arial" charset="0"/>
              </a:rPr>
              <a:pPr/>
              <a:t>4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1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7A3A77D-57EF-42B6-A40B-61A2AEBF0F80}" type="slidenum">
              <a:rPr lang="en-US" b="0" smtClean="0">
                <a:latin typeface="Arial" charset="0"/>
              </a:rPr>
              <a:pPr/>
              <a:t>49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28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139E2C8-E545-4EF4-9259-970441D5B1CF}" type="slidenum">
              <a:rPr lang="en-US" b="0" smtClean="0">
                <a:latin typeface="Arial" charset="0"/>
              </a:rPr>
              <a:pPr/>
              <a:t>50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643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BC88238-48EC-4637-84EA-CD88D1AD0386}" type="slidenum">
              <a:rPr lang="en-US" b="0" smtClean="0">
                <a:latin typeface="Arial" charset="0"/>
              </a:rPr>
              <a:pPr/>
              <a:t>51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582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18342BC-BD77-47BE-B36D-74961D95C7F4}" type="slidenum">
              <a:rPr lang="en-US" b="0" smtClean="0">
                <a:latin typeface="Arial" charset="0"/>
              </a:rPr>
              <a:pPr/>
              <a:t>5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541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2F952D8-E534-4EDA-A095-3783A000126C}" type="slidenum">
              <a:rPr lang="en-US" b="0" smtClean="0">
                <a:latin typeface="Arial" charset="0"/>
              </a:rPr>
              <a:pPr/>
              <a:t>6</a:t>
            </a:fld>
            <a:endParaRPr lang="en-US" b="0">
              <a:latin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2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DA0AFDD-2B13-4261-A868-0F5789A0A6D1}" type="slidenum">
              <a:rPr lang="en-US" b="0" smtClean="0">
                <a:latin typeface="Arial" charset="0"/>
              </a:rPr>
              <a:pPr/>
              <a:t>7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9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F4A78AA-BCE7-48D4-AC59-56842C02BD74}" type="slidenum">
              <a:rPr lang="en-US" b="0" smtClean="0">
                <a:latin typeface="Arial" charset="0"/>
              </a:rPr>
              <a:pPr/>
              <a:t>8</a:t>
            </a:fld>
            <a:endParaRPr lang="en-US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6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AAD4F-E645-439F-8BD1-0808D887FC9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7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9812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686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2192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686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7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71E00-5207-4B95-8439-9D093C6A4E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4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152400"/>
            <a:ext cx="2095500" cy="5980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6134100" cy="5980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F60AC-AEF1-4549-B298-A946BB6FDB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2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7620000" cy="6238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524000"/>
            <a:ext cx="8269288" cy="460851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F7C0F-C25E-4306-9AC8-1B6815C21B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7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7620000" cy="6238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405765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524000"/>
            <a:ext cx="4059238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4D75E-B156-470D-A949-D9F0902B4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65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8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1DC525-7746-4130-8081-2A25304EBB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7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46420-64F1-487C-B507-AEEC6C6B1F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3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40576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524000"/>
            <a:ext cx="4059238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2AA44-6B9F-43CD-BDB7-90D0A0A81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E596A-A90C-436E-85B5-7E0F185741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83C01-21F8-40F6-989D-24210829B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91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49A7C-005F-4857-ABF5-E89A08E292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4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3D2FD-C2DA-43F5-815D-6EAE10BC2D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3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76537-DBE5-41C0-AC07-815E3095CB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2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7905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152400"/>
            <a:ext cx="76200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8269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8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8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8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" y="30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956581C-5E08-4F96-80F0-10E0F29548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839" name="Picture 15" descr="lwm2_m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77000"/>
            <a:ext cx="15240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40" name="Text Box 16"/>
          <p:cNvSpPr txBox="1">
            <a:spLocks noChangeArrowheads="1"/>
          </p:cNvSpPr>
          <p:nvPr userDrawn="1"/>
        </p:nvSpPr>
        <p:spPr bwMode="auto">
          <a:xfrm>
            <a:off x="8320088" y="6477000"/>
            <a:ext cx="747712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1400" b="0" i="1">
                <a:solidFill>
                  <a:schemeClr val="folHlink"/>
                </a:solidFill>
              </a:rPr>
              <a:t>Y. Chen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4998" r:id="rId2"/>
    <p:sldLayoutId id="2147484999" r:id="rId3"/>
    <p:sldLayoutId id="2147485000" r:id="rId4"/>
    <p:sldLayoutId id="2147485001" r:id="rId5"/>
    <p:sldLayoutId id="2147485002" r:id="rId6"/>
    <p:sldLayoutId id="2147485003" r:id="rId7"/>
    <p:sldLayoutId id="2147485004" r:id="rId8"/>
    <p:sldLayoutId id="2147485005" r:id="rId9"/>
    <p:sldLayoutId id="2147485006" r:id="rId10"/>
    <p:sldLayoutId id="2147485007" r:id="rId11"/>
    <p:sldLayoutId id="2147485008" r:id="rId12"/>
    <p:sldLayoutId id="2147485009" r:id="rId13"/>
    <p:sldLayoutId id="2147485011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058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05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40" grpId="0"/>
      <p:bldP spid="205840" grpId="1"/>
      <p:bldP spid="205840" grpId="2"/>
      <p:bldP spid="205840" grpId="3"/>
      <p:bldP spid="205840" grpId="5"/>
      <p:bldP spid="205840" grpId="6"/>
      <p:bldP spid="205840" grpId="7"/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emf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30.pn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" Type="http://schemas.openxmlformats.org/officeDocument/2006/relationships/video" Target="../media/media1.wmv"/><Relationship Id="rId16" Type="http://schemas.openxmlformats.org/officeDocument/2006/relationships/image" Target="../media/image25.jpeg"/><Relationship Id="rId20" Type="http://schemas.openxmlformats.org/officeDocument/2006/relationships/image" Target="../media/image29.png"/><Relationship Id="rId1" Type="http://schemas.microsoft.com/office/2007/relationships/media" Target="../media/media1.wmv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1066800" y="2749550"/>
            <a:ext cx="7059613" cy="2508250"/>
          </a:xfrm>
        </p:spPr>
        <p:txBody>
          <a:bodyPr/>
          <a:lstStyle/>
          <a:p>
            <a:pPr algn="ctr"/>
            <a:r>
              <a:rPr lang="en-US" sz="2800" b="0" dirty="0"/>
              <a:t>Unit 1 </a:t>
            </a:r>
            <a:br>
              <a:rPr lang="en-US" sz="2800" b="0" dirty="0"/>
            </a:br>
            <a:r>
              <a:rPr lang="en-US" sz="2800" b="0" dirty="0"/>
              <a:t>Service Standards and Service Development</a:t>
            </a:r>
            <a:br>
              <a:rPr lang="en-US" sz="2800" b="0" dirty="0"/>
            </a:br>
            <a:br>
              <a:rPr lang="en-US" sz="2800" b="0" dirty="0"/>
            </a:br>
            <a:r>
              <a:rPr lang="en-US" dirty="0"/>
              <a:t>Lecture 1-2</a:t>
            </a:r>
            <a:br>
              <a:rPr lang="en-US" dirty="0"/>
            </a:br>
            <a:r>
              <a:rPr lang="en-US" dirty="0"/>
              <a:t>Raw Services and Self-Hosting</a:t>
            </a:r>
            <a:endParaRPr lang="en-US" sz="2800" dirty="0"/>
          </a:p>
        </p:txBody>
      </p:sp>
      <p:sp>
        <p:nvSpPr>
          <p:cNvPr id="3075" name="Rectangle 11"/>
          <p:cNvSpPr>
            <a:spLocks noChangeArrowheads="1"/>
          </p:cNvSpPr>
          <p:nvPr/>
        </p:nvSpPr>
        <p:spPr bwMode="auto">
          <a:xfrm>
            <a:off x="2590800" y="5715000"/>
            <a:ext cx="386715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736" tIns="48368" rIns="96736" bIns="48368">
            <a:spAutoFit/>
          </a:bodyPr>
          <a:lstStyle/>
          <a:p>
            <a:pPr algn="ctr" defTabSz="966788"/>
            <a:r>
              <a:rPr lang="en-US" sz="2500" b="0"/>
              <a:t>Dr. Yinong Chen</a:t>
            </a:r>
          </a:p>
          <a:p>
            <a:pPr algn="ctr" defTabSz="966788" eaLnBrk="1" hangingPunct="1"/>
            <a:r>
              <a:rPr lang="en-US" sz="2400" b="0"/>
              <a:t>https://myasucourses.asu.edu/</a:t>
            </a:r>
          </a:p>
        </p:txBody>
      </p:sp>
      <p:sp>
        <p:nvSpPr>
          <p:cNvPr id="3076" name="Rectangle 12"/>
          <p:cNvSpPr>
            <a:spLocks noChangeArrowheads="1"/>
          </p:cNvSpPr>
          <p:nvPr/>
        </p:nvSpPr>
        <p:spPr bwMode="auto">
          <a:xfrm>
            <a:off x="685800" y="1524000"/>
            <a:ext cx="78216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36" tIns="48368" rIns="96736" bIns="48368" anchor="ctr"/>
          <a:lstStyle/>
          <a:p>
            <a:pPr marL="363538" indent="-363538" algn="ctr" defTabSz="966788">
              <a:lnSpc>
                <a:spcPct val="115000"/>
              </a:lnSpc>
              <a:spcBef>
                <a:spcPct val="20000"/>
              </a:spcBef>
            </a:pPr>
            <a:r>
              <a:rPr lang="en-US" altLang="en-US" sz="2100" i="1" dirty="0">
                <a:solidFill>
                  <a:srgbClr val="280099"/>
                </a:solidFill>
              </a:rPr>
              <a:t>CSE 446/598</a:t>
            </a:r>
            <a:br>
              <a:rPr lang="en-US" altLang="en-US" sz="2100" i="1" dirty="0">
                <a:solidFill>
                  <a:srgbClr val="280099"/>
                </a:solidFill>
              </a:rPr>
            </a:br>
            <a:r>
              <a:rPr lang="en-US" altLang="en-US" sz="2100" i="1" dirty="0">
                <a:solidFill>
                  <a:srgbClr val="280099"/>
                </a:solidFill>
              </a:rPr>
              <a:t>Software Integration and Engineering</a:t>
            </a:r>
            <a:endParaRPr lang="en-US" altLang="en-US" sz="3000" i="1" dirty="0">
              <a:solidFill>
                <a:srgbClr val="280099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3953" y="457200"/>
            <a:ext cx="5440041" cy="356685"/>
            <a:chOff x="152400" y="333838"/>
            <a:chExt cx="5440041" cy="356685"/>
          </a:xfrm>
        </p:grpSpPr>
        <p:pic>
          <p:nvPicPr>
            <p:cNvPr id="7" name="Picture 6" descr="Arizona State University - Ira A. Fulton Schools of Engineer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347622"/>
              <a:ext cx="2143125" cy="34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School of Computing, Informatics, and Decision Systems Engineeri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33838"/>
              <a:ext cx="3001641" cy="35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924800" cy="623888"/>
          </a:xfrm>
        </p:spPr>
        <p:txBody>
          <a:bodyPr/>
          <a:lstStyle/>
          <a:p>
            <a:r>
              <a:rPr lang="en-CA" dirty="0"/>
              <a:t>Step 2: </a:t>
            </a:r>
            <a:r>
              <a:rPr lang="en-US" dirty="0"/>
              <a:t>Define Service Contract /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8229600" cy="4953000"/>
          </a:xfrm>
        </p:spPr>
        <p:txBody>
          <a:bodyPr/>
          <a:lstStyle/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// </a:t>
            </a:r>
            <a:r>
              <a:rPr lang="en-US" sz="2400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IService.cs</a:t>
            </a:r>
            <a:r>
              <a:rPr lang="en-US" sz="2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file</a:t>
            </a: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using </a:t>
            </a:r>
            <a:r>
              <a:rPr lang="en-US" sz="2400" dirty="0" err="1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System.ServiceModel</a:t>
            </a:r>
            <a:r>
              <a:rPr lang="en-US" sz="2400" dirty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625475" indent="-625475">
              <a:buFont typeface="Wingdings" pitchFamily="2" charset="2"/>
              <a:buNone/>
              <a:defRPr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[</a:t>
            </a:r>
            <a:r>
              <a:rPr lang="en-US" sz="240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ServiceContract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]</a:t>
            </a: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public </a:t>
            </a:r>
            <a:r>
              <a:rPr lang="en-US" sz="2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interface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IService {   </a:t>
            </a: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[</a:t>
            </a:r>
            <a:r>
              <a:rPr lang="en-US" sz="24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OperationContract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]  </a:t>
            </a:r>
          </a:p>
          <a:p>
            <a:pPr marL="625475" indent="-625475">
              <a:buFont typeface="Wingdings" pitchFamily="2" charset="2"/>
              <a:buNone/>
              <a:tabLst>
                <a:tab pos="4340225" algn="l"/>
              </a:tabLst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string GetData(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value);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generated code, rename it</a:t>
            </a:r>
          </a:p>
          <a:p>
            <a:pPr marL="625475" indent="-625475">
              <a:buFont typeface="Wingdings" pitchFamily="2" charset="2"/>
              <a:buNone/>
              <a:tabLst>
                <a:tab pos="4340225" algn="l"/>
              </a:tabLst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// TODO: Add your service operation contracts here</a:t>
            </a:r>
          </a:p>
          <a:p>
            <a:pPr marL="625475" indent="-625475">
              <a:buFont typeface="Wingdings" pitchFamily="2" charset="2"/>
              <a:buNone/>
              <a:tabLst>
                <a:tab pos="4340225" algn="l"/>
              </a:tabLst>
              <a:defRPr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None/>
              <a:tabLst>
                <a:tab pos="4340225" algn="l"/>
              </a:tabLst>
              <a:defRPr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17FA10A-D1FE-4D77-AE8D-8F40775DAAD3}" type="slidenum">
              <a:rPr lang="en-US" b="0" smtClean="0">
                <a:solidFill>
                  <a:schemeClr val="tx2"/>
                </a:solidFill>
              </a:rPr>
              <a:pPr/>
              <a:t>10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371600" y="4267200"/>
            <a:ext cx="7239000" cy="91440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1371600" y="5181600"/>
            <a:ext cx="7239000" cy="91440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9" name="Oval 12"/>
          <p:cNvSpPr>
            <a:spLocks noChangeArrowheads="1"/>
          </p:cNvSpPr>
          <p:nvPr/>
        </p:nvSpPr>
        <p:spPr bwMode="auto">
          <a:xfrm>
            <a:off x="6248400" y="914400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Oval 13"/>
          <p:cNvSpPr>
            <a:spLocks noChangeArrowheads="1"/>
          </p:cNvSpPr>
          <p:nvPr/>
        </p:nvSpPr>
        <p:spPr bwMode="auto">
          <a:xfrm>
            <a:off x="6553200" y="1219200"/>
            <a:ext cx="1600200" cy="16002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1" name="TextBox 15"/>
          <p:cNvSpPr txBox="1">
            <a:spLocks noChangeArrowheads="1"/>
          </p:cNvSpPr>
          <p:nvPr/>
        </p:nvSpPr>
        <p:spPr bwMode="auto">
          <a:xfrm>
            <a:off x="6859588" y="914400"/>
            <a:ext cx="992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371600" y="3429000"/>
            <a:ext cx="7239000" cy="838200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73113" y="4267200"/>
            <a:ext cx="82296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25475" indent="-625475">
              <a:buFont typeface="Wingdings" pitchFamily="2" charset="2"/>
              <a:buNone/>
              <a:defRPr/>
            </a:pPr>
            <a:r>
              <a:rPr lang="en-US" sz="2400" b="0" dirty="0">
                <a:latin typeface="Arial" pitchFamily="34" charset="0"/>
                <a:cs typeface="Arial" pitchFamily="34" charset="0"/>
              </a:rPr>
              <a:t>	 [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OperationContract</a:t>
            </a:r>
            <a:r>
              <a:rPr lang="en-US" sz="2400" b="0" dirty="0">
                <a:latin typeface="Arial" pitchFamily="34" charset="0"/>
                <a:cs typeface="Arial" pitchFamily="34" charset="0"/>
              </a:rPr>
              <a:t>]</a:t>
            </a:r>
          </a:p>
          <a:p>
            <a:pPr marL="625475" indent="-625475">
              <a:buFont typeface="Wingdings" pitchFamily="2" charset="2"/>
              <a:buNone/>
              <a:tabLst>
                <a:tab pos="4403725" algn="l"/>
              </a:tabLst>
              <a:defRPr/>
            </a:pPr>
            <a:r>
              <a:rPr lang="en-US" sz="2400" b="0" dirty="0">
                <a:latin typeface="Arial" pitchFamily="34" charset="0"/>
                <a:cs typeface="Arial" pitchFamily="34" charset="0"/>
              </a:rPr>
              <a:t>	 double </a:t>
            </a:r>
            <a:r>
              <a:rPr lang="en-US" sz="2400" b="0" dirty="0" err="1">
                <a:latin typeface="Arial" pitchFamily="34" charset="0"/>
                <a:cs typeface="Arial" pitchFamily="34" charset="0"/>
              </a:rPr>
              <a:t>PiValue</a:t>
            </a:r>
            <a:r>
              <a:rPr lang="en-US" sz="2400" b="0" dirty="0">
                <a:latin typeface="Arial" pitchFamily="34" charset="0"/>
                <a:cs typeface="Arial" pitchFamily="34" charset="0"/>
              </a:rPr>
              <a:t>();	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my operation 1</a:t>
            </a: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b="0" dirty="0">
                <a:latin typeface="Arial" pitchFamily="34" charset="0"/>
                <a:cs typeface="Arial" pitchFamily="34" charset="0"/>
              </a:rPr>
              <a:t>	 [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OperationContract</a:t>
            </a:r>
            <a:r>
              <a:rPr lang="en-US" sz="2400" b="0" dirty="0">
                <a:latin typeface="Arial" pitchFamily="34" charset="0"/>
                <a:cs typeface="Arial" pitchFamily="34" charset="0"/>
              </a:rPr>
              <a:t>]</a:t>
            </a:r>
          </a:p>
          <a:p>
            <a:pPr marL="625475" indent="-625475">
              <a:buFont typeface="Wingdings" pitchFamily="2" charset="2"/>
              <a:buNone/>
              <a:tabLst>
                <a:tab pos="4403725" algn="l"/>
              </a:tabLst>
              <a:defRPr/>
            </a:pPr>
            <a:r>
              <a:rPr lang="en-US" sz="2400" b="0" dirty="0">
                <a:latin typeface="Arial" pitchFamily="34" charset="0"/>
                <a:cs typeface="Arial" pitchFamily="34" charset="0"/>
              </a:rPr>
              <a:t>	 int </a:t>
            </a:r>
            <a:r>
              <a:rPr lang="en-US" sz="2400" b="0" dirty="0" err="1">
                <a:latin typeface="Arial" pitchFamily="34" charset="0"/>
                <a:cs typeface="Arial" pitchFamily="34" charset="0"/>
              </a:rPr>
              <a:t>absValue</a:t>
            </a:r>
            <a:r>
              <a:rPr lang="en-US" sz="2400" b="0" dirty="0">
                <a:latin typeface="Arial" pitchFamily="34" charset="0"/>
                <a:cs typeface="Arial" pitchFamily="34" charset="0"/>
              </a:rPr>
              <a:t>(int </a:t>
            </a:r>
            <a:r>
              <a:rPr lang="en-US" sz="2400" b="0" dirty="0" err="1">
                <a:latin typeface="Arial" pitchFamily="34" charset="0"/>
                <a:cs typeface="Arial" pitchFamily="34" charset="0"/>
              </a:rPr>
              <a:t>intVal</a:t>
            </a:r>
            <a:r>
              <a:rPr lang="en-US" sz="2400" b="0" dirty="0">
                <a:latin typeface="Arial" pitchFamily="34" charset="0"/>
                <a:cs typeface="Arial" pitchFamily="34" charset="0"/>
              </a:rPr>
              <a:t>); 	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my operation 2</a:t>
            </a: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b="0" dirty="0">
                <a:latin typeface="Arial" pitchFamily="34" charset="0"/>
                <a:cs typeface="Arial" pitchFamily="34" charset="0"/>
              </a:rPr>
              <a:t>}</a:t>
            </a:r>
          </a:p>
          <a:p>
            <a:pPr>
              <a:buFont typeface="Wingdings" pitchFamily="2" charset="2"/>
              <a:buNone/>
              <a:defRPr/>
            </a:pPr>
            <a:endParaRPr lang="en-US" sz="2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Callout 11"/>
          <p:cNvSpPr/>
          <p:nvPr/>
        </p:nvSpPr>
        <p:spPr bwMode="auto">
          <a:xfrm>
            <a:off x="3657600" y="985646"/>
            <a:ext cx="533400" cy="467108"/>
          </a:xfrm>
          <a:prstGeom prst="wedgeEllipseCallout">
            <a:avLst>
              <a:gd name="adj1" fmla="val -129126"/>
              <a:gd name="adj2" fmla="val 3354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  <p:bldP spid="9222" grpId="0" animBg="1"/>
      <p:bldP spid="14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EE2999-AF66-41DC-9373-F9896736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03" y="3147524"/>
            <a:ext cx="2848643" cy="3558076"/>
          </a:xfrm>
          <a:prstGeom prst="rect">
            <a:avLst/>
          </a:prstGeom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686800" cy="623888"/>
          </a:xfrm>
        </p:spPr>
        <p:txBody>
          <a:bodyPr/>
          <a:lstStyle/>
          <a:p>
            <a:pPr algn="r"/>
            <a:r>
              <a:rPr lang="en-US" dirty="0"/>
              <a:t>Step 3: Implement Service Contract (behavior)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990600" y="838200"/>
            <a:ext cx="7010400" cy="5943600"/>
          </a:xfrm>
        </p:spPr>
        <p:txBody>
          <a:bodyPr/>
          <a:lstStyle/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// Service.svc.cs file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using </a:t>
            </a:r>
            <a:r>
              <a:rPr lang="en-US" sz="2000" dirty="0" err="1">
                <a:latin typeface="Arial" charset="0"/>
                <a:cs typeface="Arial" charset="0"/>
              </a:rPr>
              <a:t>System.ServiceModel</a:t>
            </a:r>
            <a:r>
              <a:rPr lang="en-US" sz="2000" dirty="0">
                <a:latin typeface="Arial" charset="0"/>
                <a:cs typeface="Arial" charset="0"/>
              </a:rPr>
              <a:t>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 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public class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cs typeface="Arial" charset="0"/>
              </a:rPr>
              <a:t>Service : </a:t>
            </a:r>
            <a:r>
              <a:rPr lang="en-US" sz="2000" dirty="0" err="1">
                <a:solidFill>
                  <a:srgbClr val="0000FF"/>
                </a:solidFill>
                <a:latin typeface="Arial" charset="0"/>
                <a:cs typeface="Arial" charset="0"/>
              </a:rPr>
              <a:t>Iservice</a:t>
            </a:r>
            <a:r>
              <a:rPr lang="en-US" sz="2000" dirty="0">
                <a:solidFill>
                  <a:srgbClr val="0000FF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>
                <a:latin typeface="Arial" charset="0"/>
                <a:cs typeface="Arial" charset="0"/>
              </a:rPr>
              <a:t>{   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	public string </a:t>
            </a:r>
            <a:r>
              <a:rPr lang="en-US" sz="2000" dirty="0" err="1">
                <a:latin typeface="Arial" charset="0"/>
                <a:cs typeface="Arial" charset="0"/>
              </a:rPr>
              <a:t>GetData</a:t>
            </a:r>
            <a:r>
              <a:rPr lang="en-US" sz="2000" dirty="0">
                <a:latin typeface="Arial" charset="0"/>
                <a:cs typeface="Arial" charset="0"/>
              </a:rPr>
              <a:t>(</a:t>
            </a:r>
            <a:r>
              <a:rPr lang="en-US" sz="2000" dirty="0" err="1">
                <a:latin typeface="Arial" charset="0"/>
                <a:cs typeface="Arial" charset="0"/>
              </a:rPr>
              <a:t>int</a:t>
            </a:r>
            <a:r>
              <a:rPr lang="en-US" sz="2000" dirty="0">
                <a:latin typeface="Arial" charset="0"/>
                <a:cs typeface="Arial" charset="0"/>
              </a:rPr>
              <a:t> value) {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	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return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string.Format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("You entered: {0}", value);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	}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	public double </a:t>
            </a:r>
            <a:r>
              <a:rPr lang="en-US" sz="2000" dirty="0" err="1">
                <a:latin typeface="Arial" charset="0"/>
                <a:cs typeface="Arial" charset="0"/>
              </a:rPr>
              <a:t>PiValue</a:t>
            </a:r>
            <a:r>
              <a:rPr lang="en-US" sz="2000" dirty="0">
                <a:latin typeface="Arial" charset="0"/>
                <a:cs typeface="Arial" charset="0"/>
              </a:rPr>
              <a:t>() {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	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double pi =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System.Math.PI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			return (pi);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	}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	public </a:t>
            </a:r>
            <a:r>
              <a:rPr lang="en-US" sz="2000" dirty="0" err="1">
                <a:latin typeface="Arial" charset="0"/>
                <a:cs typeface="Arial" charset="0"/>
              </a:rPr>
              <a:t>int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cs typeface="Arial" charset="0"/>
              </a:rPr>
              <a:t>absValue</a:t>
            </a:r>
            <a:r>
              <a:rPr lang="en-US" sz="2000" dirty="0">
                <a:latin typeface="Arial" charset="0"/>
                <a:cs typeface="Arial" charset="0"/>
              </a:rPr>
              <a:t>(</a:t>
            </a:r>
            <a:r>
              <a:rPr lang="en-US" sz="2000" dirty="0" err="1">
                <a:latin typeface="Arial" charset="0"/>
                <a:cs typeface="Arial" charset="0"/>
              </a:rPr>
              <a:t>int</a:t>
            </a:r>
            <a:r>
              <a:rPr lang="en-US" sz="2000" dirty="0">
                <a:latin typeface="Arial" charset="0"/>
                <a:cs typeface="Arial" charset="0"/>
              </a:rPr>
              <a:t> x) {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	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if (x &gt;= 0) return (x);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			else return (-x);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	}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}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D366220-082F-4308-A295-06F18B99DEB1}" type="slidenum">
              <a:rPr lang="en-US" b="0" smtClean="0">
                <a:solidFill>
                  <a:schemeClr val="tx2"/>
                </a:solidFill>
              </a:rPr>
              <a:pPr/>
              <a:t>11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10245" name="Oval 11"/>
          <p:cNvSpPr>
            <a:spLocks noChangeArrowheads="1"/>
          </p:cNvSpPr>
          <p:nvPr/>
        </p:nvSpPr>
        <p:spPr bwMode="auto">
          <a:xfrm>
            <a:off x="6858000" y="850641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2" name="Oval 12"/>
          <p:cNvSpPr>
            <a:spLocks noChangeArrowheads="1"/>
          </p:cNvSpPr>
          <p:nvPr/>
        </p:nvSpPr>
        <p:spPr bwMode="auto">
          <a:xfrm>
            <a:off x="7162800" y="1155441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3" name="Rectangle 13"/>
          <p:cNvSpPr>
            <a:spLocks noChangeArrowheads="1"/>
          </p:cNvSpPr>
          <p:nvPr/>
        </p:nvSpPr>
        <p:spPr bwMode="auto">
          <a:xfrm>
            <a:off x="7011988" y="1522153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 dirty="0"/>
              <a:t>Service implementation</a:t>
            </a:r>
          </a:p>
          <a:p>
            <a:pPr algn="ctr"/>
            <a:r>
              <a:rPr lang="en-US" b="0" dirty="0"/>
              <a:t>(behavior)</a:t>
            </a:r>
          </a:p>
        </p:txBody>
      </p:sp>
      <p:sp>
        <p:nvSpPr>
          <p:cNvPr id="14344" name="TextBox 14"/>
          <p:cNvSpPr txBox="1">
            <a:spLocks noChangeArrowheads="1"/>
          </p:cNvSpPr>
          <p:nvPr/>
        </p:nvSpPr>
        <p:spPr bwMode="auto">
          <a:xfrm>
            <a:off x="7469188" y="850641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3810000" y="718673"/>
            <a:ext cx="533400" cy="467108"/>
          </a:xfrm>
          <a:prstGeom prst="wedgeEllipseCallout">
            <a:avLst>
              <a:gd name="adj1" fmla="val -124945"/>
              <a:gd name="adj2" fmla="val 1921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2</a:t>
            </a:r>
          </a:p>
        </p:txBody>
      </p:sp>
      <p:sp>
        <p:nvSpPr>
          <p:cNvPr id="13" name="Left Arrow 12"/>
          <p:cNvSpPr>
            <a:spLocks noChangeArrowheads="1"/>
          </p:cNvSpPr>
          <p:nvPr/>
        </p:nvSpPr>
        <p:spPr bwMode="auto">
          <a:xfrm>
            <a:off x="8074746" y="6172200"/>
            <a:ext cx="379413" cy="171450"/>
          </a:xfrm>
          <a:prstGeom prst="leftArrow">
            <a:avLst>
              <a:gd name="adj1" fmla="val 50000"/>
              <a:gd name="adj2" fmla="val 4982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animBg="1"/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1662113"/>
            <a:ext cx="8342312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772400" cy="623888"/>
          </a:xfrm>
        </p:spPr>
        <p:txBody>
          <a:bodyPr/>
          <a:lstStyle/>
          <a:p>
            <a:r>
              <a:rPr lang="en-US" dirty="0"/>
              <a:t>Step 4: Build and View in Browser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3B39D2F-A14E-4134-8BA9-06219E3F41D0}" type="slidenum">
              <a:rPr lang="en-US" b="0" smtClean="0">
                <a:solidFill>
                  <a:schemeClr val="tx2"/>
                </a:solidFill>
              </a:rPr>
              <a:pPr/>
              <a:t>12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11270" name="Left Arrow 6"/>
          <p:cNvSpPr>
            <a:spLocks noChangeArrowheads="1"/>
          </p:cNvSpPr>
          <p:nvPr/>
        </p:nvSpPr>
        <p:spPr bwMode="auto">
          <a:xfrm>
            <a:off x="7962900" y="4530725"/>
            <a:ext cx="3810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762000" y="1143000"/>
            <a:ext cx="792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b="0"/>
              <a:t>Right-click file Service.svc and choose “View in Browser” </a:t>
            </a:r>
          </a:p>
        </p:txBody>
      </p:sp>
      <p:sp>
        <p:nvSpPr>
          <p:cNvPr id="9" name="Rounded Rectangular Callout 8"/>
          <p:cNvSpPr>
            <a:spLocks noChangeArrowheads="1"/>
          </p:cNvSpPr>
          <p:nvPr/>
        </p:nvSpPr>
        <p:spPr bwMode="auto">
          <a:xfrm>
            <a:off x="5410200" y="2406650"/>
            <a:ext cx="3505200" cy="1066800"/>
          </a:xfrm>
          <a:prstGeom prst="wedgeRoundRectCallout">
            <a:avLst>
              <a:gd name="adj1" fmla="val -45181"/>
              <a:gd name="adj2" fmla="val 86500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2000" b="0"/>
              <a:t>You cannot test a WCF service in the Web browser. You must create a client program.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4800" y="3854450"/>
            <a:ext cx="6172200" cy="228600"/>
          </a:xfrm>
          <a:prstGeom prst="rect">
            <a:avLst/>
          </a:prstGeom>
          <a:noFill/>
          <a:ln w="127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2819400" y="2438400"/>
            <a:ext cx="2438400" cy="1066800"/>
          </a:xfrm>
          <a:prstGeom prst="wedgeRoundRectCallout">
            <a:avLst>
              <a:gd name="adj1" fmla="val -60361"/>
              <a:gd name="adj2" fmla="val 63171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2000" b="0" dirty="0"/>
              <a:t>The service is hosted in a localhost / IIS Express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886200" y="5791200"/>
            <a:ext cx="4953000" cy="990600"/>
          </a:xfrm>
          <a:prstGeom prst="wedgeRoundRectCallout">
            <a:avLst>
              <a:gd name="adj1" fmla="val 36222"/>
              <a:gd name="adj2" fmla="val -14121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Click on the link: </a:t>
            </a:r>
            <a:r>
              <a:rPr lang="en-US" sz="1600" b="0"/>
              <a:t>http://localhost:57956/BasicThreeSvc/Service.svc?wsdl </a:t>
            </a:r>
            <a:r>
              <a:rPr lang="en-US" b="0"/>
              <a:t>To view the WSDL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9" grpId="0" animBg="1"/>
      <p:bldP spid="12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Test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DC525-7746-4130-8081-2A25304EBB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8828909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 bwMode="auto">
          <a:xfrm>
            <a:off x="762000" y="4267200"/>
            <a:ext cx="4572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572000" y="3810000"/>
            <a:ext cx="4572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7467600" y="4513385"/>
            <a:ext cx="4572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864015"/>
            <a:ext cx="5671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Select the service</a:t>
            </a:r>
          </a:p>
          <a:p>
            <a:r>
              <a:rPr lang="en-US" sz="2400" b="0" dirty="0"/>
              <a:t>Menu: DEBUG </a:t>
            </a:r>
            <a:r>
              <a:rPr lang="en-US" sz="2400" b="0" dirty="0">
                <a:sym typeface="Wingdings" panose="05000000000000000000" pitchFamily="2" charset="2"/>
              </a:rPr>
              <a:t> Start Without Debugging</a:t>
            </a:r>
          </a:p>
          <a:p>
            <a:r>
              <a:rPr lang="en-US" sz="2400" b="0" dirty="0">
                <a:sym typeface="Wingdings" panose="05000000000000000000" pitchFamily="2" charset="2"/>
              </a:rPr>
              <a:t>The Test Client Window will be open:</a:t>
            </a:r>
            <a:endParaRPr lang="en-US" sz="2400" b="0" dirty="0"/>
          </a:p>
        </p:txBody>
      </p:sp>
      <p:sp>
        <p:nvSpPr>
          <p:cNvPr id="11" name="Right Arrow 10"/>
          <p:cNvSpPr/>
          <p:nvPr/>
        </p:nvSpPr>
        <p:spPr bwMode="auto">
          <a:xfrm>
            <a:off x="4572000" y="5199185"/>
            <a:ext cx="4572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13C4F-36F0-440B-A21C-233E974723A4}"/>
              </a:ext>
            </a:extLst>
          </p:cNvPr>
          <p:cNvSpPr txBox="1"/>
          <p:nvPr/>
        </p:nvSpPr>
        <p:spPr>
          <a:xfrm>
            <a:off x="7257473" y="433128"/>
            <a:ext cx="1828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Read text for other ways of starting the Test Client: From CMD</a:t>
            </a:r>
          </a:p>
        </p:txBody>
      </p:sp>
    </p:spTree>
    <p:extLst>
      <p:ext uri="{BB962C8B-B14F-4D97-AF65-F5344CB8AC3E}">
        <p14:creationId xmlns:p14="http://schemas.microsoft.com/office/powerpoint/2010/main" val="49708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541588" y="1905000"/>
            <a:ext cx="4038600" cy="4038600"/>
            <a:chOff x="2541588" y="1905000"/>
            <a:chExt cx="4038600" cy="4038600"/>
          </a:xfrm>
        </p:grpSpPr>
        <p:sp>
          <p:nvSpPr>
            <p:cNvPr id="12" name="Oval 11"/>
            <p:cNvSpPr/>
            <p:nvPr/>
          </p:nvSpPr>
          <p:spPr bwMode="auto">
            <a:xfrm>
              <a:off x="2541588" y="1905000"/>
              <a:ext cx="4038600" cy="403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96" name="Rectangle 9"/>
            <p:cNvSpPr>
              <a:spLocks noChangeArrowheads="1"/>
            </p:cNvSpPr>
            <p:nvPr/>
          </p:nvSpPr>
          <p:spPr bwMode="auto">
            <a:xfrm>
              <a:off x="3392100" y="4987925"/>
              <a:ext cx="23455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/>
                <a:t>Hosting Service in</a:t>
              </a:r>
            </a:p>
            <a:p>
              <a:pPr algn="ctr"/>
              <a:r>
                <a:rPr lang="en-US" b="0" dirty="0"/>
                <a:t>Localhost / IIS Express</a:t>
              </a:r>
            </a:p>
          </p:txBody>
        </p:sp>
      </p:grpSp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Using Localhost / IIS Express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C27D265-F4F2-45F5-A4EE-148D5C55A724}" type="slidenum">
              <a:rPr lang="en-US" b="0" smtClean="0">
                <a:solidFill>
                  <a:schemeClr val="tx2"/>
                </a:solidFill>
              </a:rPr>
              <a:pPr/>
              <a:t>14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13317" name="Oval 12"/>
          <p:cNvSpPr>
            <a:spLocks noChangeArrowheads="1"/>
          </p:cNvSpPr>
          <p:nvPr/>
        </p:nvSpPr>
        <p:spPr bwMode="auto">
          <a:xfrm>
            <a:off x="3443288" y="282098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0" name="Oval 13"/>
          <p:cNvSpPr>
            <a:spLocks noChangeArrowheads="1"/>
          </p:cNvSpPr>
          <p:nvPr/>
        </p:nvSpPr>
        <p:spPr bwMode="auto">
          <a:xfrm>
            <a:off x="3748088" y="312578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1" name="Rectangle 14"/>
          <p:cNvSpPr>
            <a:spLocks noChangeArrowheads="1"/>
          </p:cNvSpPr>
          <p:nvPr/>
        </p:nvSpPr>
        <p:spPr bwMode="auto">
          <a:xfrm>
            <a:off x="3597275" y="3429000"/>
            <a:ext cx="1903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13320" name="TextBox 15"/>
          <p:cNvSpPr txBox="1">
            <a:spLocks noChangeArrowheads="1"/>
          </p:cNvSpPr>
          <p:nvPr/>
        </p:nvSpPr>
        <p:spPr bwMode="auto">
          <a:xfrm>
            <a:off x="4054475" y="2820988"/>
            <a:ext cx="992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13322" name="Rounded Rectangle 19"/>
          <p:cNvSpPr>
            <a:spLocks noChangeArrowheads="1"/>
          </p:cNvSpPr>
          <p:nvPr/>
        </p:nvSpPr>
        <p:spPr bwMode="auto">
          <a:xfrm>
            <a:off x="3087688" y="2214563"/>
            <a:ext cx="2968625" cy="681037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WSDL-Based </a:t>
            </a:r>
          </a:p>
          <a:p>
            <a:pPr algn="ctr"/>
            <a:r>
              <a:rPr lang="en-US" b="0"/>
              <a:t>Standard Interface</a:t>
            </a:r>
          </a:p>
        </p:txBody>
      </p:sp>
      <p:sp>
        <p:nvSpPr>
          <p:cNvPr id="13323" name="Rounded Rectangular Callout 12"/>
          <p:cNvSpPr>
            <a:spLocks noChangeArrowheads="1"/>
          </p:cNvSpPr>
          <p:nvPr/>
        </p:nvSpPr>
        <p:spPr bwMode="auto">
          <a:xfrm>
            <a:off x="6705600" y="1376363"/>
            <a:ext cx="1600200" cy="838200"/>
          </a:xfrm>
          <a:prstGeom prst="wedgeRoundRectCallout">
            <a:avLst>
              <a:gd name="adj1" fmla="val -99713"/>
              <a:gd name="adj2" fmla="val 80287"/>
              <a:gd name="adj3" fmla="val 16667"/>
            </a:avLst>
          </a:prstGeom>
          <a:solidFill>
            <a:srgbClr val="C5F3E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Interoperable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  <p:bldP spid="13320" grpId="0"/>
      <p:bldP spid="13322" grpId="0" animBg="1"/>
      <p:bldP spid="133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981200"/>
            <a:ext cx="7534275" cy="4828135"/>
          </a:xfrm>
          <a:prstGeom prst="rect">
            <a:avLst/>
          </a:prstGeom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924800" cy="623888"/>
          </a:xfrm>
        </p:spPr>
        <p:txBody>
          <a:bodyPr/>
          <a:lstStyle/>
          <a:p>
            <a:r>
              <a:rPr lang="en-US" dirty="0"/>
              <a:t>Step 5: Create a </a:t>
            </a:r>
            <a:r>
              <a:rPr lang="en-US" dirty="0">
                <a:solidFill>
                  <a:srgbClr val="C00000"/>
                </a:solidFill>
              </a:rPr>
              <a:t>Client</a:t>
            </a:r>
            <a:r>
              <a:rPr lang="en-US" dirty="0"/>
              <a:t> to Test the Service</a:t>
            </a:r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269288" cy="1143000"/>
          </a:xfrm>
        </p:spPr>
        <p:txBody>
          <a:bodyPr/>
          <a:lstStyle/>
          <a:p>
            <a:r>
              <a:rPr lang="en-US" dirty="0"/>
              <a:t>Add a Console Application into the same solution</a:t>
            </a:r>
          </a:p>
          <a:p>
            <a:r>
              <a:rPr lang="en-US" dirty="0">
                <a:solidFill>
                  <a:srgbClr val="0000FF"/>
                </a:solidFill>
              </a:rPr>
              <a:t>Add Service Reference: </a:t>
            </a:r>
          </a:p>
          <a:p>
            <a:endParaRPr lang="en-US" dirty="0"/>
          </a:p>
        </p:txBody>
      </p:sp>
      <p:sp>
        <p:nvSpPr>
          <p:cNvPr id="174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7D14A02-92DF-4483-AE7D-BDBEB9CC7420}" type="slidenum">
              <a:rPr lang="en-US" b="0" smtClean="0">
                <a:solidFill>
                  <a:schemeClr val="tx2"/>
                </a:solidFill>
              </a:rPr>
              <a:pPr/>
              <a:t>15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14342" name="Left Arrow 5"/>
          <p:cNvSpPr>
            <a:spLocks noChangeArrowheads="1"/>
          </p:cNvSpPr>
          <p:nvPr/>
        </p:nvSpPr>
        <p:spPr bwMode="auto">
          <a:xfrm>
            <a:off x="4724400" y="3200400"/>
            <a:ext cx="3810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3" name="Left Arrow 6"/>
          <p:cNvSpPr>
            <a:spLocks noChangeArrowheads="1"/>
          </p:cNvSpPr>
          <p:nvPr/>
        </p:nvSpPr>
        <p:spPr bwMode="auto">
          <a:xfrm>
            <a:off x="2362200" y="5715000"/>
            <a:ext cx="3810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838200" y="1981200"/>
            <a:ext cx="2209800" cy="38100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Rounded Rectangle 9"/>
          <p:cNvSpPr>
            <a:spLocks noChangeArrowheads="1"/>
          </p:cNvSpPr>
          <p:nvPr/>
        </p:nvSpPr>
        <p:spPr bwMode="auto">
          <a:xfrm>
            <a:off x="6867525" y="4953000"/>
            <a:ext cx="2200275" cy="10668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Please read text section 3.6.4 for more detail</a:t>
            </a:r>
          </a:p>
        </p:txBody>
      </p:sp>
      <p:sp>
        <p:nvSpPr>
          <p:cNvPr id="3" name="Rectangular Callout 2"/>
          <p:cNvSpPr/>
          <p:nvPr/>
        </p:nvSpPr>
        <p:spPr bwMode="auto">
          <a:xfrm>
            <a:off x="2895600" y="5026025"/>
            <a:ext cx="1371600" cy="612775"/>
          </a:xfrm>
          <a:prstGeom prst="wedgeRectCallout">
            <a:avLst>
              <a:gd name="adj1" fmla="val -102060"/>
              <a:gd name="adj2" fmla="val 76441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600" b="0" dirty="0"/>
              <a:t>Rename to </a:t>
            </a:r>
            <a:r>
              <a:rPr lang="en-US" sz="1600" b="0" dirty="0" err="1"/>
              <a:t>myServiceRef</a:t>
            </a:r>
            <a:endParaRPr lang="en-US" sz="1600" b="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581858" y="1754596"/>
            <a:ext cx="4552849" cy="176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-38088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http://localhost:28957/BaisicThree/Service.svc?wsdl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nimBg="1"/>
      <p:bldP spid="14343" grpId="0" animBg="1"/>
      <p:bldP spid="14344" grpId="0" animBg="1"/>
      <p:bldP spid="1434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848600" cy="623888"/>
          </a:xfrm>
        </p:spPr>
        <p:txBody>
          <a:bodyPr/>
          <a:lstStyle/>
          <a:p>
            <a:r>
              <a:rPr lang="en-US" dirty="0"/>
              <a:t>Step 6: Write </a:t>
            </a:r>
            <a:r>
              <a:rPr lang="en-US" dirty="0">
                <a:solidFill>
                  <a:srgbClr val="C00000"/>
                </a:solidFill>
              </a:rPr>
              <a:t>Client</a:t>
            </a:r>
            <a:r>
              <a:rPr lang="en-US" dirty="0"/>
              <a:t> Code to Invoke Service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726487" cy="5638800"/>
          </a:xfrm>
        </p:spPr>
        <p:txBody>
          <a:bodyPr/>
          <a:lstStyle/>
          <a:p>
            <a:pPr>
              <a:buFont typeface="Wingdings" pitchFamily="2" charset="2"/>
              <a:buNone/>
              <a:tabLst>
                <a:tab pos="741363" algn="l"/>
              </a:tabLst>
            </a:pPr>
            <a:r>
              <a:rPr lang="en-US" sz="2000" dirty="0"/>
              <a:t>static void Main(string[] </a:t>
            </a:r>
            <a:r>
              <a:rPr lang="en-US" sz="2000" dirty="0" err="1"/>
              <a:t>args</a:t>
            </a:r>
            <a:r>
              <a:rPr lang="en-US" sz="2000" dirty="0"/>
              <a:t>) {   // console application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	</a:t>
            </a:r>
            <a:r>
              <a:rPr lang="en-US" sz="2000" dirty="0" err="1">
                <a:solidFill>
                  <a:srgbClr val="0000FF"/>
                </a:solidFill>
              </a:rPr>
              <a:t>myServiceRef</a:t>
            </a:r>
            <a:r>
              <a:rPr lang="en-US" sz="2000" dirty="0" err="1"/>
              <a:t>.ServiceClient</a:t>
            </a:r>
            <a:r>
              <a:rPr lang="en-US" sz="2000" dirty="0"/>
              <a:t> </a:t>
            </a:r>
            <a:r>
              <a:rPr lang="en-US" sz="2000" dirty="0" err="1"/>
              <a:t>myProxy</a:t>
            </a:r>
            <a:r>
              <a:rPr lang="en-US" sz="2000" dirty="0"/>
              <a:t> = new </a:t>
            </a:r>
            <a:r>
              <a:rPr lang="en-US" sz="2000" dirty="0" err="1">
                <a:solidFill>
                  <a:srgbClr val="0000FF"/>
                </a:solidFill>
              </a:rPr>
              <a:t>myServiceRef</a:t>
            </a:r>
            <a:r>
              <a:rPr lang="en-US" sz="2000" dirty="0" err="1"/>
              <a:t>.ServiceClient</a:t>
            </a:r>
            <a:r>
              <a:rPr lang="en-US" sz="2000" dirty="0"/>
              <a:t>();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double pi = </a:t>
            </a:r>
            <a:r>
              <a:rPr lang="en-US" sz="2000" dirty="0" err="1"/>
              <a:t>myProxy.PiValue</a:t>
            </a:r>
            <a:r>
              <a:rPr lang="en-US" sz="2000" dirty="0"/>
              <a:t>();  // call </a:t>
            </a:r>
            <a:r>
              <a:rPr lang="en-US" sz="2000" dirty="0" err="1"/>
              <a:t>PiValue</a:t>
            </a:r>
            <a:r>
              <a:rPr lang="en-US" sz="2000" dirty="0"/>
              <a:t> operation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Int32 test1 = 27;   // Create test input 1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Int32 test2 = -132; // Create test input 2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Int32 result1 = </a:t>
            </a:r>
            <a:r>
              <a:rPr lang="en-US" sz="2000" dirty="0" err="1"/>
              <a:t>myProxy.absValue</a:t>
            </a:r>
            <a:r>
              <a:rPr lang="en-US" sz="2000" dirty="0"/>
              <a:t>(test1); // call operation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Int32 result2 = </a:t>
            </a:r>
            <a:r>
              <a:rPr lang="en-US" sz="2000" dirty="0" err="1"/>
              <a:t>myProxy.absValue</a:t>
            </a:r>
            <a:r>
              <a:rPr lang="en-US" sz="2000" dirty="0"/>
              <a:t>(test2); // call operation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</a:t>
            </a:r>
            <a:r>
              <a:rPr lang="en-US" sz="2000" dirty="0" err="1"/>
              <a:t>Console.WriteLine</a:t>
            </a:r>
            <a:r>
              <a:rPr lang="en-US" sz="2000" dirty="0"/>
              <a:t>("PI value = {0}", pi);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</a:t>
            </a:r>
            <a:r>
              <a:rPr lang="en-US" sz="2000" dirty="0" err="1"/>
              <a:t>Console.WriteLine</a:t>
            </a:r>
            <a:r>
              <a:rPr lang="en-US" sz="2000" dirty="0"/>
              <a:t>("Absolute values of {0} is {1} and of {2} is {3}", test1, result1, test2, result2);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</a:t>
            </a:r>
            <a:r>
              <a:rPr lang="en-US" sz="2000" dirty="0" err="1"/>
              <a:t>Console.WriteLine</a:t>
            </a:r>
            <a:r>
              <a:rPr lang="en-US" sz="2000" dirty="0"/>
              <a:t>("</a:t>
            </a:r>
            <a:r>
              <a:rPr lang="en-US" sz="2000" dirty="0" err="1"/>
              <a:t>GetData</a:t>
            </a:r>
            <a:r>
              <a:rPr lang="en-US" sz="2000" dirty="0"/>
              <a:t> = {0}", </a:t>
            </a:r>
            <a:r>
              <a:rPr lang="en-US" sz="2000" dirty="0" err="1"/>
              <a:t>myProxy.GetData</a:t>
            </a:r>
            <a:r>
              <a:rPr lang="en-US" sz="2000" dirty="0"/>
              <a:t>(1234));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// Close the proxy, the channel to the service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</a:t>
            </a:r>
            <a:r>
              <a:rPr lang="en-US" sz="2000" dirty="0" err="1"/>
              <a:t>myProxy.Close</a:t>
            </a:r>
            <a:r>
              <a:rPr lang="en-US" sz="2000" dirty="0"/>
              <a:t>();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}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D6829D7-94B4-4B4B-87B2-69395CABF03A}" type="slidenum">
              <a:rPr lang="en-US" b="0" smtClean="0">
                <a:solidFill>
                  <a:schemeClr val="tx2"/>
                </a:solidFill>
              </a:rPr>
              <a:pPr/>
              <a:t>16</a:t>
            </a:fld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Test the WCF Client and Service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269288" cy="4608513"/>
          </a:xfrm>
        </p:spPr>
        <p:txBody>
          <a:bodyPr/>
          <a:lstStyle/>
          <a:p>
            <a:r>
              <a:rPr lang="en-US" dirty="0"/>
              <a:t>First, start the service by right-click the </a:t>
            </a:r>
            <a:r>
              <a:rPr lang="en-US" b="1" dirty="0" err="1"/>
              <a:t>Service.svc</a:t>
            </a:r>
            <a:r>
              <a:rPr lang="en-US" dirty="0"/>
              <a:t> and choose “View in Browser”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Keep service running</a:t>
            </a:r>
          </a:p>
          <a:p>
            <a:r>
              <a:rPr lang="en-US" dirty="0"/>
              <a:t>Right-click the </a:t>
            </a:r>
            <a:r>
              <a:rPr lang="en-US" b="1" dirty="0"/>
              <a:t>client</a:t>
            </a:r>
            <a:r>
              <a:rPr lang="en-US" dirty="0"/>
              <a:t> project and choose: </a:t>
            </a:r>
            <a:br>
              <a:rPr lang="en-US" dirty="0"/>
            </a:br>
            <a:r>
              <a:rPr lang="en-US" dirty="0"/>
              <a:t>Set as </a:t>
            </a:r>
            <a:r>
              <a:rPr lang="en-US" dirty="0" err="1"/>
              <a:t>StartUp</a:t>
            </a:r>
            <a:r>
              <a:rPr lang="en-US" dirty="0"/>
              <a:t> Project</a:t>
            </a:r>
          </a:p>
          <a:p>
            <a:r>
              <a:rPr lang="en-US" dirty="0"/>
              <a:t>Start without Debugging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70E8E17-68F7-4E63-A23A-7D1841739ABE}" type="slidenum">
              <a:rPr lang="en-US" b="0" smtClean="0">
                <a:solidFill>
                  <a:schemeClr val="tx2"/>
                </a:solidFill>
              </a:rPr>
              <a:pPr/>
              <a:t>17</a:t>
            </a:fld>
            <a:endParaRPr lang="en-US" b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267200"/>
            <a:ext cx="7675069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8305800" cy="623888"/>
          </a:xfrm>
        </p:spPr>
        <p:txBody>
          <a:bodyPr/>
          <a:lstStyle/>
          <a:p>
            <a:pPr algn="r"/>
            <a:r>
              <a:rPr lang="en-US"/>
              <a:t>Developing </a:t>
            </a:r>
            <a:r>
              <a:rPr lang="en-US">
                <a:solidFill>
                  <a:srgbClr val="C00000"/>
                </a:solidFill>
              </a:rPr>
              <a:t>Self-Hosting</a:t>
            </a:r>
            <a:r>
              <a:rPr lang="en-US"/>
              <a:t> Services and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574088" cy="5334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WCF Basic Service Development (Review)</a:t>
            </a: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process is largely automated</a:t>
            </a:r>
          </a:p>
          <a:p>
            <a:pPr>
              <a:defRPr/>
            </a:pPr>
            <a:r>
              <a:rPr lang="en-US" dirty="0"/>
              <a:t>Developing a Raw Service and Self-Hosting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en-US" dirty="0"/>
              <a:t>Developing raw service without using template tools;</a:t>
            </a:r>
          </a:p>
          <a:p>
            <a:pPr lvl="1">
              <a:defRPr/>
            </a:pPr>
            <a:r>
              <a:rPr lang="en-US" dirty="0"/>
              <a:t>Developing the hosting service;</a:t>
            </a:r>
          </a:p>
          <a:p>
            <a:pPr lvl="1">
              <a:defRPr/>
            </a:pPr>
            <a:r>
              <a:rPr lang="en-US" dirty="0"/>
              <a:t>Creating endpoint and proxy</a:t>
            </a:r>
          </a:p>
          <a:p>
            <a:pPr lvl="1">
              <a:defRPr/>
            </a:pPr>
            <a:r>
              <a:rPr lang="en-US" dirty="0"/>
              <a:t>Consuming the service in a command line client;</a:t>
            </a:r>
          </a:p>
          <a:p>
            <a:pPr lvl="1">
              <a:defRPr/>
            </a:pPr>
            <a:r>
              <a:rPr lang="en-US" dirty="0"/>
              <a:t>Consuming the service in ASP </a:t>
            </a:r>
            <a:r>
              <a:rPr lang="en-US" dirty="0" err="1"/>
              <a:t>.Net</a:t>
            </a:r>
            <a:r>
              <a:rPr lang="en-US" dirty="0"/>
              <a:t> website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392B81C-C1DD-434C-A837-D530A78676CA}" type="slidenum">
              <a:rPr lang="en-US" b="0" smtClean="0">
                <a:solidFill>
                  <a:schemeClr val="tx2"/>
                </a:solidFill>
              </a:rPr>
              <a:pPr/>
              <a:t>18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E7516F96-0EC9-4870-8929-D9A2D04C206A}"/>
              </a:ext>
            </a:extLst>
          </p:cNvPr>
          <p:cNvSpPr/>
          <p:nvPr/>
        </p:nvSpPr>
        <p:spPr bwMode="auto">
          <a:xfrm>
            <a:off x="7239000" y="2414588"/>
            <a:ext cx="609600" cy="4572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9C5DFD1-B99F-42B7-B98B-8180A08A1650}" type="slidenum">
              <a:rPr lang="en-US" b="0" smtClean="0">
                <a:solidFill>
                  <a:schemeClr val="tx2"/>
                </a:solidFill>
              </a:rPr>
              <a:pPr/>
              <a:t>19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Different Ways of Hosting WCF Services</a:t>
            </a:r>
          </a:p>
        </p:txBody>
      </p:sp>
      <p:grpSp>
        <p:nvGrpSpPr>
          <p:cNvPr id="21508" name="Group 52"/>
          <p:cNvGrpSpPr>
            <a:grpSpLocks/>
          </p:cNvGrpSpPr>
          <p:nvPr/>
        </p:nvGrpSpPr>
        <p:grpSpPr bwMode="auto">
          <a:xfrm>
            <a:off x="152400" y="2692400"/>
            <a:ext cx="2160588" cy="2160588"/>
            <a:chOff x="476" y="1772"/>
            <a:chExt cx="1361" cy="1361"/>
          </a:xfrm>
        </p:grpSpPr>
        <p:sp>
          <p:nvSpPr>
            <p:cNvPr id="582672" name="Oval 16"/>
            <p:cNvSpPr>
              <a:spLocks noChangeArrowheads="1"/>
            </p:cNvSpPr>
            <p:nvPr/>
          </p:nvSpPr>
          <p:spPr bwMode="gray">
            <a:xfrm>
              <a:off x="476" y="1772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73" name="Oval 17"/>
            <p:cNvSpPr>
              <a:spLocks noChangeArrowheads="1"/>
            </p:cNvSpPr>
            <p:nvPr/>
          </p:nvSpPr>
          <p:spPr bwMode="gray">
            <a:xfrm>
              <a:off x="476" y="1772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74" name="Oval 18"/>
            <p:cNvSpPr>
              <a:spLocks noChangeArrowheads="1"/>
            </p:cNvSpPr>
            <p:nvPr/>
          </p:nvSpPr>
          <p:spPr bwMode="gray">
            <a:xfrm>
              <a:off x="565" y="1861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75" name="Oval 19"/>
            <p:cNvSpPr>
              <a:spLocks noChangeArrowheads="1"/>
            </p:cNvSpPr>
            <p:nvPr/>
          </p:nvSpPr>
          <p:spPr bwMode="gray">
            <a:xfrm>
              <a:off x="566" y="1863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57" name="Oval 20"/>
            <p:cNvSpPr>
              <a:spLocks noChangeArrowheads="1"/>
            </p:cNvSpPr>
            <p:nvPr/>
          </p:nvSpPr>
          <p:spPr bwMode="gray">
            <a:xfrm>
              <a:off x="624" y="1920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1558" name="Group 21"/>
            <p:cNvGrpSpPr>
              <a:grpSpLocks/>
            </p:cNvGrpSpPr>
            <p:nvPr/>
          </p:nvGrpSpPr>
          <p:grpSpPr bwMode="auto">
            <a:xfrm>
              <a:off x="641" y="1936"/>
              <a:ext cx="1031" cy="1031"/>
              <a:chOff x="4166" y="1706"/>
              <a:chExt cx="1252" cy="1252"/>
            </a:xfrm>
          </p:grpSpPr>
          <p:sp>
            <p:nvSpPr>
              <p:cNvPr id="21560" name="Oval 2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61" name="Oval 2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62" name="Oval 2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63" name="Oval 2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21559" name="Text Box 44"/>
            <p:cNvSpPr txBox="1">
              <a:spLocks noChangeArrowheads="1"/>
            </p:cNvSpPr>
            <p:nvPr/>
          </p:nvSpPr>
          <p:spPr bwMode="gray">
            <a:xfrm>
              <a:off x="568" y="2040"/>
              <a:ext cx="1184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400" b="0" dirty="0" err="1"/>
                <a:t>.Net</a:t>
              </a:r>
              <a:endParaRPr lang="en-US" sz="2400" b="0" dirty="0"/>
            </a:p>
            <a:p>
              <a:pPr algn="ctr"/>
              <a:r>
                <a:rPr lang="en-US" sz="2400" b="0" dirty="0"/>
                <a:t>Localhost / IIS Express</a:t>
              </a:r>
            </a:p>
          </p:txBody>
        </p:sp>
      </p:grpSp>
      <p:grpSp>
        <p:nvGrpSpPr>
          <p:cNvPr id="21509" name="Group 55"/>
          <p:cNvGrpSpPr>
            <a:grpSpLocks/>
          </p:cNvGrpSpPr>
          <p:nvPr/>
        </p:nvGrpSpPr>
        <p:grpSpPr bwMode="auto">
          <a:xfrm>
            <a:off x="2335213" y="2687638"/>
            <a:ext cx="2160587" cy="2160587"/>
            <a:chOff x="2200" y="1700"/>
            <a:chExt cx="1361" cy="1361"/>
          </a:xfrm>
        </p:grpSpPr>
        <p:sp>
          <p:nvSpPr>
            <p:cNvPr id="582682" name="Oval 26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83" name="Oval 27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84" name="Oval 28"/>
            <p:cNvSpPr>
              <a:spLocks noChangeArrowheads="1"/>
            </p:cNvSpPr>
            <p:nvPr/>
          </p:nvSpPr>
          <p:spPr bwMode="gray">
            <a:xfrm>
              <a:off x="2289" y="1789"/>
              <a:ext cx="1183" cy="118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85" name="Oval 29"/>
            <p:cNvSpPr>
              <a:spLocks noChangeArrowheads="1"/>
            </p:cNvSpPr>
            <p:nvPr/>
          </p:nvSpPr>
          <p:spPr bwMode="gray">
            <a:xfrm>
              <a:off x="2290" y="1791"/>
              <a:ext cx="1183" cy="118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46" name="Oval 30"/>
            <p:cNvSpPr>
              <a:spLocks noChangeArrowheads="1"/>
            </p:cNvSpPr>
            <p:nvPr/>
          </p:nvSpPr>
          <p:spPr bwMode="gray">
            <a:xfrm>
              <a:off x="2348" y="1848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1547" name="Group 31"/>
            <p:cNvGrpSpPr>
              <a:grpSpLocks/>
            </p:cNvGrpSpPr>
            <p:nvPr/>
          </p:nvGrpSpPr>
          <p:grpSpPr bwMode="auto">
            <a:xfrm>
              <a:off x="2365" y="1860"/>
              <a:ext cx="1031" cy="1031"/>
              <a:chOff x="4166" y="1706"/>
              <a:chExt cx="1252" cy="1252"/>
            </a:xfrm>
          </p:grpSpPr>
          <p:sp>
            <p:nvSpPr>
              <p:cNvPr id="21549" name="Oval 3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50" name="Oval 3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51" name="Oval 3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52" name="Oval 3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21548" name="Text Box 45"/>
            <p:cNvSpPr txBox="1">
              <a:spLocks noChangeArrowheads="1"/>
            </p:cNvSpPr>
            <p:nvPr/>
          </p:nvSpPr>
          <p:spPr bwMode="gray">
            <a:xfrm>
              <a:off x="2582" y="2117"/>
              <a:ext cx="62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IIS</a:t>
              </a:r>
            </a:p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Server</a:t>
              </a:r>
            </a:p>
          </p:txBody>
        </p:sp>
      </p:grp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6831013" y="2698750"/>
            <a:ext cx="2160587" cy="2160588"/>
            <a:chOff x="3923" y="1700"/>
            <a:chExt cx="1361" cy="1361"/>
          </a:xfrm>
        </p:grpSpPr>
        <p:sp>
          <p:nvSpPr>
            <p:cNvPr id="582667" name="Oval 11"/>
            <p:cNvSpPr>
              <a:spLocks noChangeArrowheads="1"/>
            </p:cNvSpPr>
            <p:nvPr/>
          </p:nvSpPr>
          <p:spPr bwMode="gray">
            <a:xfrm>
              <a:off x="3923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68" name="Oval 12"/>
            <p:cNvSpPr>
              <a:spLocks noChangeArrowheads="1"/>
            </p:cNvSpPr>
            <p:nvPr/>
          </p:nvSpPr>
          <p:spPr bwMode="gray">
            <a:xfrm>
              <a:off x="3923" y="1700"/>
              <a:ext cx="1361" cy="136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69" name="Oval 13"/>
            <p:cNvSpPr>
              <a:spLocks noChangeArrowheads="1"/>
            </p:cNvSpPr>
            <p:nvPr/>
          </p:nvSpPr>
          <p:spPr bwMode="gray">
            <a:xfrm>
              <a:off x="4012" y="1789"/>
              <a:ext cx="1183" cy="118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70" name="Oval 14"/>
            <p:cNvSpPr>
              <a:spLocks noChangeArrowheads="1"/>
            </p:cNvSpPr>
            <p:nvPr/>
          </p:nvSpPr>
          <p:spPr bwMode="gray">
            <a:xfrm>
              <a:off x="4032" y="1796"/>
              <a:ext cx="1183" cy="118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35" name="Oval 15"/>
            <p:cNvSpPr>
              <a:spLocks noChangeArrowheads="1"/>
            </p:cNvSpPr>
            <p:nvPr/>
          </p:nvSpPr>
          <p:spPr bwMode="gray">
            <a:xfrm>
              <a:off x="4076" y="1848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1536" name="Group 36"/>
            <p:cNvGrpSpPr>
              <a:grpSpLocks/>
            </p:cNvGrpSpPr>
            <p:nvPr/>
          </p:nvGrpSpPr>
          <p:grpSpPr bwMode="auto">
            <a:xfrm>
              <a:off x="4095" y="1860"/>
              <a:ext cx="1031" cy="1031"/>
              <a:chOff x="4166" y="1706"/>
              <a:chExt cx="1252" cy="1252"/>
            </a:xfrm>
          </p:grpSpPr>
          <p:sp>
            <p:nvSpPr>
              <p:cNvPr id="21538" name="Oval 37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34848" name="Oval 38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849" name="Oval 39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3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850" name="Oval 40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1537" name="Text Box 46"/>
            <p:cNvSpPr txBox="1">
              <a:spLocks noChangeArrowheads="1"/>
            </p:cNvSpPr>
            <p:nvPr/>
          </p:nvSpPr>
          <p:spPr bwMode="gray">
            <a:xfrm>
              <a:off x="4309" y="2117"/>
              <a:ext cx="62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Cloud</a:t>
              </a:r>
            </a:p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Server</a:t>
              </a:r>
            </a:p>
          </p:txBody>
        </p:sp>
      </p:grpSp>
      <p:sp>
        <p:nvSpPr>
          <p:cNvPr id="582703" name="AutoShape 47"/>
          <p:cNvSpPr>
            <a:spLocks noChangeArrowheads="1"/>
          </p:cNvSpPr>
          <p:nvPr/>
        </p:nvSpPr>
        <p:spPr bwMode="gray">
          <a:xfrm>
            <a:off x="4752975" y="2012950"/>
            <a:ext cx="1752600" cy="533400"/>
          </a:xfrm>
          <a:prstGeom prst="upArrow">
            <a:avLst>
              <a:gd name="adj1" fmla="val 68380"/>
              <a:gd name="adj2" fmla="val 70833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63529"/>
                  <a:invGamma/>
                  <a:alpha val="12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82704" name="AutoShape 48"/>
          <p:cNvSpPr>
            <a:spLocks noChangeArrowheads="1"/>
          </p:cNvSpPr>
          <p:nvPr/>
        </p:nvSpPr>
        <p:spPr bwMode="gray">
          <a:xfrm>
            <a:off x="7073900" y="2012950"/>
            <a:ext cx="1752600" cy="533400"/>
          </a:xfrm>
          <a:prstGeom prst="upArrow">
            <a:avLst>
              <a:gd name="adj1" fmla="val 68380"/>
              <a:gd name="adj2" fmla="val 70833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63529"/>
                  <a:invGamma/>
                  <a:alpha val="12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82705" name="Text Box 49"/>
          <p:cNvSpPr txBox="1">
            <a:spLocks noChangeArrowheads="1"/>
          </p:cNvSpPr>
          <p:nvPr/>
        </p:nvSpPr>
        <p:spPr bwMode="auto">
          <a:xfrm>
            <a:off x="4692650" y="1066800"/>
            <a:ext cx="178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808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Internet</a:t>
            </a:r>
          </a:p>
        </p:txBody>
      </p:sp>
      <p:sp>
        <p:nvSpPr>
          <p:cNvPr id="48" name="AutoShape 42"/>
          <p:cNvSpPr>
            <a:spLocks noChangeArrowheads="1"/>
          </p:cNvSpPr>
          <p:nvPr/>
        </p:nvSpPr>
        <p:spPr bwMode="gray">
          <a:xfrm>
            <a:off x="4495800" y="5029200"/>
            <a:ext cx="2057400" cy="13541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Reduced</a:t>
            </a:r>
          </a:p>
          <a:p>
            <a:pPr algn="ctr"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overhead;</a:t>
            </a:r>
          </a:p>
          <a:p>
            <a:pPr algn="ctr"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Increased</a:t>
            </a:r>
          </a:p>
          <a:p>
            <a:pPr algn="ctr"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flexibility</a:t>
            </a:r>
          </a:p>
        </p:txBody>
      </p:sp>
      <p:grpSp>
        <p:nvGrpSpPr>
          <p:cNvPr id="8" name="Group 55"/>
          <p:cNvGrpSpPr>
            <a:grpSpLocks/>
          </p:cNvGrpSpPr>
          <p:nvPr/>
        </p:nvGrpSpPr>
        <p:grpSpPr bwMode="auto">
          <a:xfrm>
            <a:off x="4545013" y="2743200"/>
            <a:ext cx="2160587" cy="2160588"/>
            <a:chOff x="2200" y="1700"/>
            <a:chExt cx="1361" cy="1361"/>
          </a:xfrm>
        </p:grpSpPr>
        <p:sp>
          <p:nvSpPr>
            <p:cNvPr id="50" name="Oval 26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Oval 28"/>
            <p:cNvSpPr>
              <a:spLocks noChangeArrowheads="1"/>
            </p:cNvSpPr>
            <p:nvPr/>
          </p:nvSpPr>
          <p:spPr bwMode="gray">
            <a:xfrm>
              <a:off x="2289" y="1789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Oval 29"/>
            <p:cNvSpPr>
              <a:spLocks noChangeArrowheads="1"/>
            </p:cNvSpPr>
            <p:nvPr/>
          </p:nvSpPr>
          <p:spPr bwMode="gray">
            <a:xfrm>
              <a:off x="2290" y="1791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24" name="Oval 30"/>
            <p:cNvSpPr>
              <a:spLocks noChangeArrowheads="1"/>
            </p:cNvSpPr>
            <p:nvPr/>
          </p:nvSpPr>
          <p:spPr bwMode="gray">
            <a:xfrm>
              <a:off x="2348" y="1848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1525" name="Group 31"/>
            <p:cNvGrpSpPr>
              <a:grpSpLocks/>
            </p:cNvGrpSpPr>
            <p:nvPr/>
          </p:nvGrpSpPr>
          <p:grpSpPr bwMode="auto">
            <a:xfrm>
              <a:off x="2365" y="1860"/>
              <a:ext cx="1031" cy="1031"/>
              <a:chOff x="4166" y="1706"/>
              <a:chExt cx="1252" cy="1252"/>
            </a:xfrm>
          </p:grpSpPr>
          <p:sp>
            <p:nvSpPr>
              <p:cNvPr id="21527" name="Oval 3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28" name="Oval 3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29" name="Oval 3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30" name="Oval 3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21526" name="Text Box 45"/>
            <p:cNvSpPr txBox="1">
              <a:spLocks noChangeArrowheads="1"/>
            </p:cNvSpPr>
            <p:nvPr/>
          </p:nvSpPr>
          <p:spPr bwMode="gray">
            <a:xfrm>
              <a:off x="2528" y="2089"/>
              <a:ext cx="73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Self-</a:t>
              </a:r>
            </a:p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Hosting</a:t>
              </a:r>
            </a:p>
          </p:txBody>
        </p:sp>
      </p:grpSp>
      <p:sp>
        <p:nvSpPr>
          <p:cNvPr id="61" name="AutoShape 47"/>
          <p:cNvSpPr>
            <a:spLocks noChangeArrowheads="1"/>
          </p:cNvSpPr>
          <p:nvPr/>
        </p:nvSpPr>
        <p:spPr bwMode="gray">
          <a:xfrm>
            <a:off x="2543175" y="1981200"/>
            <a:ext cx="1752600" cy="533400"/>
          </a:xfrm>
          <a:prstGeom prst="upArrow">
            <a:avLst>
              <a:gd name="adj1" fmla="val 68380"/>
              <a:gd name="adj2" fmla="val 70833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63529"/>
                  <a:invGamma/>
                  <a:alpha val="12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7" name="AutoShape 42"/>
          <p:cNvSpPr>
            <a:spLocks noChangeArrowheads="1"/>
          </p:cNvSpPr>
          <p:nvPr/>
        </p:nvSpPr>
        <p:spPr bwMode="gray">
          <a:xfrm>
            <a:off x="6934200" y="5105400"/>
            <a:ext cx="2057400" cy="13541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Increased </a:t>
            </a:r>
            <a:b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scalability in </a:t>
            </a:r>
            <a:b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software &amp; </a:t>
            </a:r>
            <a:b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hardware</a:t>
            </a:r>
          </a:p>
        </p:txBody>
      </p:sp>
      <p:sp>
        <p:nvSpPr>
          <p:cNvPr id="21518" name="Left Brace 1"/>
          <p:cNvSpPr>
            <a:spLocks/>
          </p:cNvSpPr>
          <p:nvPr/>
        </p:nvSpPr>
        <p:spPr bwMode="auto">
          <a:xfrm rot="-5400000">
            <a:off x="2015332" y="3848894"/>
            <a:ext cx="311150" cy="2668587"/>
          </a:xfrm>
          <a:prstGeom prst="leftBrace">
            <a:avLst>
              <a:gd name="adj1" fmla="val 829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9" name="TextBox 2"/>
          <p:cNvSpPr txBox="1">
            <a:spLocks noChangeArrowheads="1"/>
          </p:cNvSpPr>
          <p:nvPr/>
        </p:nvSpPr>
        <p:spPr bwMode="auto">
          <a:xfrm>
            <a:off x="1636693" y="5397500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 dirty="0"/>
              <a:t>CSE445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8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8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703" grpId="0" animBg="1"/>
      <p:bldP spid="582704" grpId="0" animBg="1"/>
      <p:bldP spid="582705" grpId="0"/>
      <p:bldP spid="48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Outline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8193088" cy="4608513"/>
          </a:xfrm>
        </p:spPr>
        <p:txBody>
          <a:bodyPr/>
          <a:lstStyle/>
          <a:p>
            <a:pPr marL="463550" indent="-463550"/>
            <a:r>
              <a:rPr lang="en-US" dirty="0"/>
              <a:t>WCF Basic Service Development and Consuming (Review)</a:t>
            </a:r>
          </a:p>
          <a:p>
            <a:pPr marL="463550" indent="-463550"/>
            <a:r>
              <a:rPr lang="en-US" dirty="0"/>
              <a:t>Raw Service Development and Self-Hosting</a:t>
            </a:r>
          </a:p>
          <a:p>
            <a:pPr marL="863600" lvl="1" indent="-463550"/>
            <a:r>
              <a:rPr lang="en-US" dirty="0"/>
              <a:t>Raw Service development: Develop the interface without using the service tools</a:t>
            </a:r>
          </a:p>
          <a:p>
            <a:pPr marL="863600" lvl="1" indent="-463550"/>
            <a:r>
              <a:rPr lang="en-US" dirty="0"/>
              <a:t>Host (worker process) development</a:t>
            </a:r>
          </a:p>
          <a:p>
            <a:pPr marL="863600" lvl="1" indent="-463550"/>
            <a:r>
              <a:rPr lang="en-US" dirty="0"/>
              <a:t>Endpoint creation</a:t>
            </a:r>
          </a:p>
          <a:p>
            <a:pPr marL="863600" lvl="1" indent="-463550"/>
            <a:r>
              <a:rPr lang="en-US" dirty="0"/>
              <a:t>Proxy creation</a:t>
            </a:r>
          </a:p>
          <a:p>
            <a:pPr marL="463550" indent="-463550"/>
            <a:r>
              <a:rPr lang="en-US" dirty="0"/>
              <a:t>Different Clients Consuming Self-Hosting Services</a:t>
            </a: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37D303C-B6F1-4402-B728-989994C9068F}" type="slidenum">
              <a:rPr lang="en-US" b="0" smtClean="0">
                <a:solidFill>
                  <a:schemeClr val="tx2"/>
                </a:solidFill>
              </a:rPr>
              <a:pPr/>
              <a:t>2</a:t>
            </a:fld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of Using Self-Hosting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646113" y="1219200"/>
            <a:ext cx="8269287" cy="5334000"/>
          </a:xfrm>
        </p:spPr>
        <p:txBody>
          <a:bodyPr/>
          <a:lstStyle/>
          <a:p>
            <a:r>
              <a:rPr lang="en-US" dirty="0"/>
              <a:t>Reduced overhead for efficiency</a:t>
            </a:r>
          </a:p>
          <a:p>
            <a:pPr lvl="1"/>
            <a:r>
              <a:rPr lang="en-US" dirty="0"/>
              <a:t>IIS (Internet Information Services) and </a:t>
            </a:r>
            <a:br>
              <a:rPr lang="en-US" dirty="0"/>
            </a:br>
            <a:r>
              <a:rPr lang="en-US" dirty="0"/>
              <a:t>WAS (Windows Process Activation Services) </a:t>
            </a:r>
            <a:br>
              <a:rPr lang="en-US" dirty="0"/>
            </a:br>
            <a:r>
              <a:rPr lang="en-US" dirty="0"/>
              <a:t>are designed to deal with all possible scenarios of service hosting</a:t>
            </a:r>
          </a:p>
          <a:p>
            <a:pPr lvl="1"/>
            <a:r>
              <a:rPr lang="en-US" dirty="0"/>
              <a:t>Self-hosting can avoid many overheads</a:t>
            </a:r>
          </a:p>
          <a:p>
            <a:r>
              <a:rPr lang="en-US" dirty="0"/>
              <a:t>Increased flexibility/controllability</a:t>
            </a:r>
          </a:p>
          <a:p>
            <a:pPr lvl="1"/>
            <a:r>
              <a:rPr lang="en-US" dirty="0"/>
              <a:t>IIS and WAS decide when a service is open (started) and closed (terminated).</a:t>
            </a:r>
          </a:p>
          <a:p>
            <a:pPr lvl="1"/>
            <a:r>
              <a:rPr lang="en-US" dirty="0"/>
              <a:t>With self-hosting, you can decide when to start and when to close a service.</a:t>
            </a:r>
          </a:p>
          <a:p>
            <a:pPr lvl="1"/>
            <a:endParaRPr lang="en-US" dirty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79960AE-9C5E-46BB-B2EA-B47F2E509EF4}" type="slidenum">
              <a:rPr lang="en-US" b="0" smtClean="0">
                <a:solidFill>
                  <a:schemeClr val="tx2"/>
                </a:solidFill>
              </a:rPr>
              <a:pPr/>
              <a:t>20</a:t>
            </a:fld>
            <a:endParaRPr lang="en-US" b="0">
              <a:solidFill>
                <a:schemeClr val="tx2"/>
              </a:solidFill>
            </a:endParaRPr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7021513" y="163513"/>
            <a:ext cx="1893887" cy="1893887"/>
            <a:chOff x="2200" y="1700"/>
            <a:chExt cx="1361" cy="1361"/>
          </a:xfrm>
        </p:grpSpPr>
        <p:sp>
          <p:nvSpPr>
            <p:cNvPr id="6" name="Oval 26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Oval 27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28"/>
            <p:cNvSpPr>
              <a:spLocks noChangeArrowheads="1"/>
            </p:cNvSpPr>
            <p:nvPr/>
          </p:nvSpPr>
          <p:spPr bwMode="gray">
            <a:xfrm>
              <a:off x="2289" y="1789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29"/>
            <p:cNvSpPr>
              <a:spLocks noChangeArrowheads="1"/>
            </p:cNvSpPr>
            <p:nvPr/>
          </p:nvSpPr>
          <p:spPr bwMode="gray">
            <a:xfrm>
              <a:off x="2290" y="1791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38" name="Oval 30"/>
            <p:cNvSpPr>
              <a:spLocks noChangeArrowheads="1"/>
            </p:cNvSpPr>
            <p:nvPr/>
          </p:nvSpPr>
          <p:spPr bwMode="gray">
            <a:xfrm>
              <a:off x="2348" y="1848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2539" name="Group 31"/>
            <p:cNvGrpSpPr>
              <a:grpSpLocks/>
            </p:cNvGrpSpPr>
            <p:nvPr/>
          </p:nvGrpSpPr>
          <p:grpSpPr bwMode="auto">
            <a:xfrm>
              <a:off x="2365" y="1860"/>
              <a:ext cx="1031" cy="1031"/>
              <a:chOff x="4166" y="1706"/>
              <a:chExt cx="1252" cy="1252"/>
            </a:xfrm>
          </p:grpSpPr>
          <p:sp>
            <p:nvSpPr>
              <p:cNvPr id="22541" name="Oval 3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2542" name="Oval 3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2543" name="Oval 3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2544" name="Oval 3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22540" name="Text Box 45"/>
            <p:cNvSpPr txBox="1">
              <a:spLocks noChangeArrowheads="1"/>
            </p:cNvSpPr>
            <p:nvPr/>
          </p:nvSpPr>
          <p:spPr bwMode="gray">
            <a:xfrm>
              <a:off x="2528" y="2089"/>
              <a:ext cx="73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Self-</a:t>
              </a:r>
            </a:p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Hosting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 bwMode="auto">
          <a:xfrm>
            <a:off x="1197951" y="-1"/>
            <a:ext cx="7488849" cy="881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 eaLnBrk="0" hangingPunct="0">
              <a:defRPr sz="3200" b="1">
                <a:solidFill>
                  <a:srgbClr val="990000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2800" dirty="0"/>
              <a:t>Case Study of Using Self-Hosting Service for IoT and Robotics Apps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0959" y="1371600"/>
            <a:ext cx="333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Web Simulation Environment</a:t>
            </a:r>
          </a:p>
        </p:txBody>
      </p:sp>
      <p:pic>
        <p:nvPicPr>
          <p:cNvPr id="15" name="Hexcrawler Forward Backward H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2702" y="4048121"/>
            <a:ext cx="2981816" cy="16772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79599" y="4022146"/>
            <a:ext cx="500775" cy="1721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590174" y="4075560"/>
            <a:ext cx="500775" cy="1721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59" y="1760223"/>
            <a:ext cx="3628856" cy="196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818" y="4045296"/>
            <a:ext cx="2435767" cy="17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encrypted-tbn3.gstatic.com/images?q=tbn:ANd9GcR8BtoA0O5jPaEHMYh97_TvoE95Xm9vM8EwjneYN0vKJefnYBd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375" y="3657600"/>
            <a:ext cx="604375" cy="7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/>
          </p:cNvSpPr>
          <p:nvPr/>
        </p:nvSpPr>
        <p:spPr bwMode="auto">
          <a:xfrm>
            <a:off x="1066800" y="900336"/>
            <a:ext cx="7716626" cy="47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Bef>
                <a:spcPts val="1200"/>
              </a:spcBef>
            </a:pPr>
            <a:r>
              <a:rPr lang="en-US" sz="2000" b="0" dirty="0">
                <a:cs typeface="Times New Roman" pitchFamily="18" charset="0"/>
              </a:rPr>
              <a:t>http://neptune.fulton.ad.asu.edu/WSRepository/apps/RaaS/main/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3264"/>
            <a:ext cx="3195063" cy="3499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 bwMode="auto">
          <a:xfrm flipH="1">
            <a:off x="7906033" y="2441470"/>
            <a:ext cx="152400" cy="1676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6079772" y="5738015"/>
            <a:ext cx="3064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b="0" dirty="0"/>
              <a:t>Robot as a Service at ASU, 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b="0" dirty="0"/>
              <a:t>with self-hosting service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E2028F-46F1-4AF4-8599-7FC2C95B37B2}"/>
              </a:ext>
            </a:extLst>
          </p:cNvPr>
          <p:cNvGrpSpPr/>
          <p:nvPr/>
        </p:nvGrpSpPr>
        <p:grpSpPr>
          <a:xfrm>
            <a:off x="2096291" y="3615257"/>
            <a:ext cx="3861211" cy="3166524"/>
            <a:chOff x="1310097" y="1135429"/>
            <a:chExt cx="6544786" cy="53672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2961CC7-2BA2-430F-BA21-8C040CC3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63530" y="2921317"/>
              <a:ext cx="1745549" cy="110915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121DD84-8257-4DAD-B5A2-CDD398D6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70324" y="2921342"/>
              <a:ext cx="220901" cy="371352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7D862C-84FE-4E49-8B60-B8B0BE1ACD07}"/>
                </a:ext>
              </a:extLst>
            </p:cNvPr>
            <p:cNvSpPr/>
            <p:nvPr/>
          </p:nvSpPr>
          <p:spPr>
            <a:xfrm>
              <a:off x="3424371" y="1135429"/>
              <a:ext cx="2769273" cy="3390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b="0" dirty="0">
                  <a:solidFill>
                    <a:srgbClr val="0070C0"/>
                  </a:solidFill>
                </a:rPr>
                <a:t>http://neptune.fulton.ad.asu.edu/VIPLE/</a:t>
              </a:r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64127CEF-E559-4706-80CD-060BB2CDF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672" y="1523349"/>
              <a:ext cx="3099837" cy="1435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D571487-AC61-46F4-A484-CFDBBB83CFA6}"/>
                </a:ext>
              </a:extLst>
            </p:cNvPr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290" y="5205916"/>
              <a:ext cx="1105354" cy="891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68066BE-6A39-42CB-B06A-2319E5745596}"/>
                </a:ext>
              </a:extLst>
            </p:cNvPr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152" y="3419207"/>
              <a:ext cx="1259783" cy="878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10536FF-3D64-4CFE-BAB6-84BFDA8F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9935" y="5267121"/>
              <a:ext cx="1331873" cy="82980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17F64BB-22D7-4CCC-A517-D355C5CA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07521" y="5313319"/>
              <a:ext cx="1300496" cy="80830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7530449-05FB-436D-8166-88AAACCC66B2}"/>
                </a:ext>
              </a:extLst>
            </p:cNvPr>
            <p:cNvPicPr/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519" y="5243145"/>
              <a:ext cx="935805" cy="87903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C7FE35-EF50-479E-B323-0567849B651F}"/>
                </a:ext>
              </a:extLst>
            </p:cNvPr>
            <p:cNvCxnSpPr/>
            <p:nvPr/>
          </p:nvCxnSpPr>
          <p:spPr bwMode="auto">
            <a:xfrm flipH="1" flipV="1">
              <a:off x="3109079" y="3504053"/>
              <a:ext cx="982073" cy="4092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661D4A3-F2A0-4482-B86D-58B1F6415F73}"/>
                </a:ext>
              </a:extLst>
            </p:cNvPr>
            <p:cNvCxnSpPr>
              <a:stCxn id="58" idx="1"/>
            </p:cNvCxnSpPr>
            <p:nvPr/>
          </p:nvCxnSpPr>
          <p:spPr bwMode="auto">
            <a:xfrm flipH="1">
              <a:off x="3056017" y="3693570"/>
              <a:ext cx="1057348" cy="7275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55D42AC-0808-4834-A11F-CFD78772BB52}"/>
                </a:ext>
              </a:extLst>
            </p:cNvPr>
            <p:cNvCxnSpPr>
              <a:endCxn id="95" idx="1"/>
            </p:cNvCxnSpPr>
            <p:nvPr/>
          </p:nvCxnSpPr>
          <p:spPr bwMode="auto">
            <a:xfrm flipV="1">
              <a:off x="5436544" y="3126579"/>
              <a:ext cx="1065590" cy="4183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AC6B816-E4A5-46E8-B313-652DDFB75521}"/>
                </a:ext>
              </a:extLst>
            </p:cNvPr>
            <p:cNvCxnSpPr/>
            <p:nvPr/>
          </p:nvCxnSpPr>
          <p:spPr bwMode="auto">
            <a:xfrm flipH="1">
              <a:off x="3828042" y="4176226"/>
              <a:ext cx="578005" cy="78959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5078B34-BD33-43CB-8932-0F20C75BFB9C}"/>
                </a:ext>
              </a:extLst>
            </p:cNvPr>
            <p:cNvGrpSpPr/>
            <p:nvPr/>
          </p:nvGrpSpPr>
          <p:grpSpPr>
            <a:xfrm>
              <a:off x="1363172" y="4176226"/>
              <a:ext cx="1684433" cy="1013776"/>
              <a:chOff x="1339395" y="3882881"/>
              <a:chExt cx="1684433" cy="1013776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C614E127-34BF-4F2E-B9FC-2004BE7F7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39395" y="3882881"/>
                <a:ext cx="1684433" cy="961315"/>
              </a:xfrm>
              <a:prstGeom prst="rect">
                <a:avLst/>
              </a:prstGeom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1EEDF65-C4E4-4B80-8E86-F38A24600C54}"/>
                  </a:ext>
                </a:extLst>
              </p:cNvPr>
              <p:cNvSpPr txBox="1"/>
              <p:nvPr/>
            </p:nvSpPr>
            <p:spPr>
              <a:xfrm>
                <a:off x="1716166" y="4609731"/>
                <a:ext cx="1179766" cy="286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>
                    <a:solidFill>
                      <a:schemeClr val="bg1"/>
                    </a:solidFill>
                  </a:rPr>
                  <a:t>Web 3D</a:t>
                </a:r>
                <a:r>
                  <a:rPr lang="zh-CN" altLang="en-US" sz="5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500" dirty="0">
                    <a:solidFill>
                      <a:schemeClr val="bg1"/>
                    </a:solidFill>
                  </a:rPr>
                  <a:t>Simulator</a:t>
                </a:r>
                <a:endParaRPr lang="en-US" sz="5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301FBF6-B058-491D-959F-75E1FB0B6167}"/>
                </a:ext>
              </a:extLst>
            </p:cNvPr>
            <p:cNvSpPr txBox="1"/>
            <p:nvPr/>
          </p:nvSpPr>
          <p:spPr>
            <a:xfrm>
              <a:off x="6749559" y="6077627"/>
              <a:ext cx="769483" cy="286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Lego </a:t>
              </a:r>
              <a:r>
                <a:rPr lang="en-US" sz="500" b="0" dirty="0"/>
                <a:t>EV3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C36754-9EDE-4D3D-996B-1A0C90724762}"/>
                </a:ext>
              </a:extLst>
            </p:cNvPr>
            <p:cNvSpPr txBox="1"/>
            <p:nvPr/>
          </p:nvSpPr>
          <p:spPr>
            <a:xfrm>
              <a:off x="3265240" y="6158506"/>
              <a:ext cx="1225957" cy="286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00" dirty="0"/>
                <a:t>Intel Galileo Robot</a:t>
              </a:r>
              <a:r>
                <a:rPr lang="en-US" sz="500" b="0" dirty="0"/>
                <a:t>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EA5D3CA-B3C9-47C1-9860-631147B50468}"/>
                </a:ext>
              </a:extLst>
            </p:cNvPr>
            <p:cNvSpPr txBox="1"/>
            <p:nvPr/>
          </p:nvSpPr>
          <p:spPr>
            <a:xfrm>
              <a:off x="4372515" y="6085368"/>
              <a:ext cx="1067701" cy="417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0" dirty="0"/>
                <a:t>Intel </a:t>
              </a:r>
              <a:r>
                <a:rPr lang="en-US" altLang="zh-CN" sz="500" b="0" dirty="0"/>
                <a:t>Edison Robot</a:t>
              </a:r>
              <a:endParaRPr lang="en-US" sz="500" b="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BC4670D-DB4F-42A5-B74A-3F10EFFFEDD2}"/>
                </a:ext>
              </a:extLst>
            </p:cNvPr>
            <p:cNvSpPr txBox="1"/>
            <p:nvPr/>
          </p:nvSpPr>
          <p:spPr>
            <a:xfrm>
              <a:off x="5536962" y="6077627"/>
              <a:ext cx="997721" cy="286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00" dirty="0" err="1"/>
                <a:t>pcDuino</a:t>
              </a:r>
              <a:r>
                <a:rPr lang="en-US" sz="500" dirty="0"/>
                <a:t> </a:t>
              </a:r>
              <a:r>
                <a:rPr lang="en-US" sz="500" b="0" dirty="0"/>
                <a:t>Robot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96AF635-788C-4280-AC75-A5E18327C0A6}"/>
                </a:ext>
              </a:extLst>
            </p:cNvPr>
            <p:cNvCxnSpPr/>
            <p:nvPr/>
          </p:nvCxnSpPr>
          <p:spPr bwMode="auto">
            <a:xfrm>
              <a:off x="4942031" y="4321214"/>
              <a:ext cx="17420" cy="67852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6082E3B-756B-4423-8A8E-03B341AC8A85}"/>
                </a:ext>
              </a:extLst>
            </p:cNvPr>
            <p:cNvPicPr/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690" y="5283051"/>
              <a:ext cx="1689138" cy="8648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2CDBA0-1A6E-4CED-886F-FF28C0B4BC50}"/>
                </a:ext>
              </a:extLst>
            </p:cNvPr>
            <p:cNvSpPr txBox="1"/>
            <p:nvPr/>
          </p:nvSpPr>
          <p:spPr>
            <a:xfrm>
              <a:off x="1488646" y="6141631"/>
              <a:ext cx="1179767" cy="286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Web 2D</a:t>
              </a:r>
              <a:r>
                <a:rPr lang="zh-CN" altLang="en-US" sz="500" dirty="0"/>
                <a:t> </a:t>
              </a:r>
              <a:r>
                <a:rPr lang="en-US" altLang="zh-CN" sz="500" dirty="0"/>
                <a:t>Simulator</a:t>
              </a:r>
              <a:endParaRPr lang="en-US" sz="500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739FD32-F7D5-47EB-99AE-C12EC2A4E294}"/>
                </a:ext>
              </a:extLst>
            </p:cNvPr>
            <p:cNvCxnSpPr/>
            <p:nvPr/>
          </p:nvCxnSpPr>
          <p:spPr bwMode="auto">
            <a:xfrm>
              <a:off x="5516917" y="3966893"/>
              <a:ext cx="990340" cy="12509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3C7241D-4CB6-4AF3-B376-D9398693B7FC}"/>
                </a:ext>
              </a:extLst>
            </p:cNvPr>
            <p:cNvGrpSpPr/>
            <p:nvPr/>
          </p:nvGrpSpPr>
          <p:grpSpPr>
            <a:xfrm>
              <a:off x="6471809" y="2543353"/>
              <a:ext cx="1356639" cy="1242181"/>
              <a:chOff x="6567212" y="2405992"/>
              <a:chExt cx="1356639" cy="1242181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0E560650-7FA5-478A-BB2B-6470671E9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97537" y="2405992"/>
                <a:ext cx="1326314" cy="1166451"/>
              </a:xfrm>
              <a:prstGeom prst="rect">
                <a:avLst/>
              </a:prstGeom>
            </p:spPr>
          </p:pic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AF47B7C-80CB-4979-AB0A-0398DD4B756D}"/>
                  </a:ext>
                </a:extLst>
              </p:cNvPr>
              <p:cNvSpPr/>
              <p:nvPr/>
            </p:nvSpPr>
            <p:spPr>
              <a:xfrm>
                <a:off x="6567212" y="3335162"/>
                <a:ext cx="886320" cy="313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  <a:ea typeface="SimSun" panose="02010600030101010101" pitchFamily="2" charset="-122"/>
                  </a:rPr>
                  <a:t>BIOLOID</a:t>
                </a:r>
                <a:endParaRPr lang="en-US" sz="6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2EE7F89-FC1A-4ABC-8032-95B1CAC72325}"/>
                </a:ext>
              </a:extLst>
            </p:cNvPr>
            <p:cNvCxnSpPr/>
            <p:nvPr/>
          </p:nvCxnSpPr>
          <p:spPr bwMode="auto">
            <a:xfrm>
              <a:off x="5423432" y="4312056"/>
              <a:ext cx="537610" cy="7399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6A6C898-C4A2-4323-A906-27DFC6D3C72D}"/>
                </a:ext>
              </a:extLst>
            </p:cNvPr>
            <p:cNvGrpSpPr/>
            <p:nvPr/>
          </p:nvGrpSpPr>
          <p:grpSpPr>
            <a:xfrm>
              <a:off x="1310097" y="1229458"/>
              <a:ext cx="1738324" cy="656021"/>
              <a:chOff x="1259153" y="1077053"/>
              <a:chExt cx="1738324" cy="656021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D6EA0F89-7243-46EA-A971-F3F837659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92017" y="1077053"/>
                <a:ext cx="1705460" cy="604017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77667D6-5FB1-4D87-8441-F3BC3D05AD15}"/>
                  </a:ext>
                </a:extLst>
              </p:cNvPr>
              <p:cNvSpPr txBox="1"/>
              <p:nvPr/>
            </p:nvSpPr>
            <p:spPr>
              <a:xfrm>
                <a:off x="1259153" y="1446148"/>
                <a:ext cx="687970" cy="286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dirty="0">
                    <a:solidFill>
                      <a:schemeClr val="bg1"/>
                    </a:solidFill>
                  </a:rPr>
                  <a:t>TORCS</a:t>
                </a:r>
                <a:endParaRPr lang="en-US" sz="5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E301E43-CE05-4548-B7D0-49F5653E6A19}"/>
                </a:ext>
              </a:extLst>
            </p:cNvPr>
            <p:cNvGrpSpPr/>
            <p:nvPr/>
          </p:nvGrpSpPr>
          <p:grpSpPr>
            <a:xfrm>
              <a:off x="1355435" y="1917442"/>
              <a:ext cx="1716217" cy="900182"/>
              <a:chOff x="1331014" y="1806146"/>
              <a:chExt cx="1716217" cy="900182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5DAF66FD-746D-4CE8-82E2-0F68EEDA96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31014" y="1806146"/>
                <a:ext cx="1716217" cy="836973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0B59B54-1314-4C74-81D8-002289AAA2D2}"/>
                  </a:ext>
                </a:extLst>
              </p:cNvPr>
              <p:cNvSpPr txBox="1"/>
              <p:nvPr/>
            </p:nvSpPr>
            <p:spPr>
              <a:xfrm>
                <a:off x="1405255" y="2419402"/>
                <a:ext cx="1128142" cy="286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dirty="0">
                    <a:solidFill>
                      <a:schemeClr val="bg1"/>
                    </a:solidFill>
                  </a:rPr>
                  <a:t>Traffic Simulator</a:t>
                </a:r>
                <a:endParaRPr lang="en-US" sz="5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A2F8370-B2C7-477A-8C01-72DE5072136D}"/>
                </a:ext>
              </a:extLst>
            </p:cNvPr>
            <p:cNvCxnSpPr/>
            <p:nvPr/>
          </p:nvCxnSpPr>
          <p:spPr bwMode="auto">
            <a:xfrm flipH="1" flipV="1">
              <a:off x="3053845" y="2782592"/>
              <a:ext cx="1174045" cy="6698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FB2447A-A193-4435-9DE6-89DE8AB03030}"/>
                </a:ext>
              </a:extLst>
            </p:cNvPr>
            <p:cNvCxnSpPr/>
            <p:nvPr/>
          </p:nvCxnSpPr>
          <p:spPr bwMode="auto">
            <a:xfrm flipH="1" flipV="1">
              <a:off x="3101977" y="1777731"/>
              <a:ext cx="1304071" cy="15947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4434F0E-9C82-46A1-B9F3-8681F317071C}"/>
                </a:ext>
              </a:extLst>
            </p:cNvPr>
            <p:cNvCxnSpPr/>
            <p:nvPr/>
          </p:nvCxnSpPr>
          <p:spPr bwMode="auto">
            <a:xfrm flipH="1">
              <a:off x="2853463" y="3893505"/>
              <a:ext cx="1374426" cy="14248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E85A7E0-A789-4AD2-9AD1-A9882C4D3F3D}"/>
                </a:ext>
              </a:extLst>
            </p:cNvPr>
            <p:cNvCxnSpPr/>
            <p:nvPr/>
          </p:nvCxnSpPr>
          <p:spPr bwMode="auto">
            <a:xfrm>
              <a:off x="5533025" y="3754428"/>
              <a:ext cx="929559" cy="19973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D77B099-7DA5-4CFF-AE2E-80DCCA699CCF}"/>
                </a:ext>
              </a:extLst>
            </p:cNvPr>
            <p:cNvGrpSpPr/>
            <p:nvPr/>
          </p:nvGrpSpPr>
          <p:grpSpPr>
            <a:xfrm>
              <a:off x="6465562" y="1235852"/>
              <a:ext cx="1356920" cy="1185296"/>
              <a:chOff x="6561738" y="1091102"/>
              <a:chExt cx="1356920" cy="118529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02688F92-01E2-4486-8A17-DD75DB742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06363" y="1091102"/>
                <a:ext cx="1312295" cy="1111256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3B8DD86-2AF5-4E37-9FE0-6AC8381E0E94}"/>
                  </a:ext>
                </a:extLst>
              </p:cNvPr>
              <p:cNvSpPr txBox="1"/>
              <p:nvPr/>
            </p:nvSpPr>
            <p:spPr>
              <a:xfrm>
                <a:off x="6561738" y="1989472"/>
                <a:ext cx="1225958" cy="286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>
                    <a:solidFill>
                      <a:schemeClr val="bg1"/>
                    </a:solidFill>
                  </a:rPr>
                  <a:t>Physical Quadrotor</a:t>
                </a: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F7B22FA-5712-4299-965B-F4CE552BBC57}"/>
                </a:ext>
              </a:extLst>
            </p:cNvPr>
            <p:cNvCxnSpPr/>
            <p:nvPr/>
          </p:nvCxnSpPr>
          <p:spPr bwMode="auto">
            <a:xfrm flipV="1">
              <a:off x="5188387" y="2383683"/>
              <a:ext cx="1361295" cy="100734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176854B-3E5F-454E-BB76-8FB006734D72}"/>
                </a:ext>
              </a:extLst>
            </p:cNvPr>
            <p:cNvSpPr txBox="1"/>
            <p:nvPr/>
          </p:nvSpPr>
          <p:spPr>
            <a:xfrm>
              <a:off x="6298575" y="4647858"/>
              <a:ext cx="878169" cy="286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500" b="0" dirty="0">
                  <a:solidFill>
                    <a:schemeClr val="bg1"/>
                  </a:solidFill>
                </a:rPr>
                <a:t>Raspberry Pi</a:t>
              </a:r>
              <a:endParaRPr lang="en-US" sz="500" b="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561D248-ADEA-4BD0-B654-A75C0E784C22}"/>
                </a:ext>
              </a:extLst>
            </p:cNvPr>
            <p:cNvSpPr txBox="1"/>
            <p:nvPr/>
          </p:nvSpPr>
          <p:spPr>
            <a:xfrm>
              <a:off x="1903443" y="3822887"/>
              <a:ext cx="1014024" cy="286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0" dirty="0">
                  <a:solidFill>
                    <a:schemeClr val="bg1"/>
                  </a:solidFill>
                </a:rPr>
                <a:t>Unity </a:t>
              </a:r>
              <a:r>
                <a:rPr lang="en-US" altLang="zh-CN" sz="500" b="0" dirty="0">
                  <a:solidFill>
                    <a:schemeClr val="bg1"/>
                  </a:solidFill>
                </a:rPr>
                <a:t>Simulator</a:t>
              </a:r>
              <a:endParaRPr lang="en-US" sz="500" b="0" dirty="0">
                <a:solidFill>
                  <a:schemeClr val="bg1"/>
                </a:solidFill>
              </a:endParaRP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1646870-733E-4FFA-9F26-FA6BDCEE6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500514" y="3806426"/>
              <a:ext cx="1321968" cy="1053514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1F2B9C-2C22-4D70-A010-0EE8EE4FB9E2}"/>
                </a:ext>
              </a:extLst>
            </p:cNvPr>
            <p:cNvSpPr txBox="1"/>
            <p:nvPr/>
          </p:nvSpPr>
          <p:spPr>
            <a:xfrm>
              <a:off x="6628926" y="4823816"/>
              <a:ext cx="1225957" cy="286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00" dirty="0"/>
                <a:t>Raspberry Pi </a:t>
              </a:r>
              <a:r>
                <a:rPr lang="en-US" sz="500" b="0" dirty="0"/>
                <a:t>Robot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FECDD8B-B069-45C9-B262-FCADA8ADB751}"/>
              </a:ext>
            </a:extLst>
          </p:cNvPr>
          <p:cNvSpPr/>
          <p:nvPr/>
        </p:nvSpPr>
        <p:spPr>
          <a:xfrm>
            <a:off x="2832406" y="2689389"/>
            <a:ext cx="25361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</a:t>
            </a:r>
            <a:r>
              <a:rPr lang="en-US" b="0" dirty="0">
                <a:solidFill>
                  <a:srgbClr val="000000"/>
                </a:solidFill>
              </a:rPr>
              <a:t>isual </a:t>
            </a:r>
            <a:r>
              <a:rPr lang="en-US" dirty="0">
                <a:solidFill>
                  <a:srgbClr val="C00000"/>
                </a:solidFill>
              </a:rPr>
              <a:t>I</a:t>
            </a:r>
            <a:r>
              <a:rPr lang="en-US" b="0" dirty="0">
                <a:solidFill>
                  <a:srgbClr val="000000"/>
                </a:solidFill>
              </a:rPr>
              <a:t>oT/Robotics </a:t>
            </a:r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b="0" dirty="0">
                <a:solidFill>
                  <a:srgbClr val="000000"/>
                </a:solidFill>
              </a:rPr>
              <a:t>rogramming </a:t>
            </a:r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b="0" dirty="0">
                <a:solidFill>
                  <a:srgbClr val="000000"/>
                </a:solidFill>
              </a:rPr>
              <a:t>anguage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US" b="0" dirty="0">
                <a:solidFill>
                  <a:srgbClr val="000000"/>
                </a:solidFill>
              </a:rPr>
              <a:t>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60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Self-Hosting Using Multithreading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077200" cy="4608513"/>
          </a:xfrm>
        </p:spPr>
        <p:txBody>
          <a:bodyPr/>
          <a:lstStyle/>
          <a:p>
            <a:r>
              <a:rPr lang="en-US" dirty="0"/>
              <a:t>Write your own </a:t>
            </a:r>
            <a:r>
              <a:rPr lang="en-US" dirty="0">
                <a:solidFill>
                  <a:srgbClr val="0000FF"/>
                </a:solidFill>
              </a:rPr>
              <a:t>Worker</a:t>
            </a:r>
            <a:r>
              <a:rPr lang="en-US" dirty="0"/>
              <a:t> process, which can run in an infinite loop, or until a condition is met;</a:t>
            </a:r>
          </a:p>
          <a:p>
            <a:r>
              <a:rPr lang="en-US" dirty="0"/>
              <a:t>Write your service methods</a:t>
            </a:r>
          </a:p>
          <a:p>
            <a:r>
              <a:rPr lang="en-US" dirty="0"/>
              <a:t>Worker process activates each service method as a </a:t>
            </a:r>
            <a:r>
              <a:rPr lang="en-US" dirty="0">
                <a:solidFill>
                  <a:srgbClr val="0000FF"/>
                </a:solidFill>
              </a:rPr>
              <a:t>thread</a:t>
            </a:r>
            <a:r>
              <a:rPr lang="en-US" dirty="0"/>
              <a:t> – active object (design pattern)</a:t>
            </a:r>
          </a:p>
          <a:p>
            <a:r>
              <a:rPr lang="en-US" dirty="0"/>
              <a:t>Without implementing service management, one client can call the service at a time;</a:t>
            </a:r>
          </a:p>
          <a:p>
            <a:r>
              <a:rPr lang="en-US" dirty="0"/>
              <a:t>To implement multiple accesses at the same time, implement service queue, as discussed in Text chapter 2.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FAE4006-9719-4A07-9F82-E57E3B878DC5}" type="slidenum">
              <a:rPr lang="en-US" b="0" smtClean="0">
                <a:solidFill>
                  <a:schemeClr val="tx2"/>
                </a:solidFill>
              </a:rPr>
              <a:pPr/>
              <a:t>22</a:t>
            </a:fld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902" y="165059"/>
            <a:ext cx="6934200" cy="623888"/>
          </a:xfrm>
        </p:spPr>
        <p:txBody>
          <a:bodyPr/>
          <a:lstStyle/>
          <a:p>
            <a:r>
              <a:rPr lang="en-US" dirty="0"/>
              <a:t>Self-Hosting Project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DC525-7746-4130-8081-2A25304EBB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1" name="Rectangle 30"/>
          <p:cNvSpPr/>
          <p:nvPr/>
        </p:nvSpPr>
        <p:spPr bwMode="auto">
          <a:xfrm>
            <a:off x="2895600" y="1028700"/>
            <a:ext cx="3377382" cy="5257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Solution: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SelfhostingService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</a:br>
            <a:r>
              <a:rPr lang="en-US" b="0" dirty="0"/>
              <a:t>namespace </a:t>
            </a:r>
            <a:r>
              <a:rPr lang="en-US" b="0" dirty="0" err="1"/>
              <a:t>WcfServiceConsole</a:t>
            </a:r>
            <a:r>
              <a:rPr lang="en-US" b="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2996382" y="5105400"/>
            <a:ext cx="3184358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Main class </a:t>
            </a:r>
            <a:endParaRPr lang="en-US" b="0" dirty="0"/>
          </a:p>
          <a:p>
            <a:pPr>
              <a:buFont typeface="Wingdings" pitchFamily="2" charset="2"/>
              <a:buNone/>
            </a:pPr>
            <a:r>
              <a:rPr lang="en-US" b="0" dirty="0"/>
              <a:t>class Program {</a:t>
            </a:r>
          </a:p>
          <a:p>
            <a:pPr>
              <a:buFont typeface="Wingdings" pitchFamily="2" charset="2"/>
              <a:buNone/>
            </a:pPr>
            <a:r>
              <a:rPr lang="en-US" b="0" dirty="0"/>
              <a:t>    static void Main(string[] </a:t>
            </a:r>
            <a:r>
              <a:rPr lang="en-US" b="0" dirty="0" err="1"/>
              <a:t>args</a:t>
            </a:r>
            <a:r>
              <a:rPr lang="en-US" b="0" dirty="0"/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2996382" y="1752600"/>
            <a:ext cx="3184358" cy="1981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Interface</a:t>
            </a:r>
          </a:p>
          <a:p>
            <a:r>
              <a:rPr lang="en-US" b="0" dirty="0"/>
              <a:t>public interface </a:t>
            </a:r>
            <a:r>
              <a:rPr lang="en-US" b="0" dirty="0" err="1">
                <a:solidFill>
                  <a:srgbClr val="C00000"/>
                </a:solidFill>
              </a:rPr>
              <a:t>myInterface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2996382" y="3886200"/>
            <a:ext cx="3184358" cy="9906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Implementation</a:t>
            </a:r>
          </a:p>
          <a:p>
            <a:pPr algn="ctr"/>
            <a:r>
              <a:rPr lang="en-US" b="0" dirty="0"/>
              <a:t>public class </a:t>
            </a:r>
            <a:r>
              <a:rPr lang="en-US" b="0" dirty="0" err="1">
                <a:solidFill>
                  <a:srgbClr val="C00000"/>
                </a:solidFill>
              </a:rPr>
              <a:t>myService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b="0" dirty="0"/>
              <a:t>: </a:t>
            </a:r>
            <a:r>
              <a:rPr lang="en-US" b="0" dirty="0" err="1"/>
              <a:t>myInterface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52400" y="1524000"/>
            <a:ext cx="1981200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Client Solution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04799" y="1905057"/>
            <a:ext cx="1679111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Client project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Rectangle 19"/>
          <p:cNvSpPr>
            <a:spLocks noChangeArrowheads="1"/>
          </p:cNvSpPr>
          <p:nvPr/>
        </p:nvSpPr>
        <p:spPr bwMode="auto">
          <a:xfrm>
            <a:off x="665868" y="3067627"/>
            <a:ext cx="1054100" cy="504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 dirty="0"/>
              <a:t>Proxy</a:t>
            </a:r>
          </a:p>
        </p:txBody>
      </p:sp>
      <p:grpSp>
        <p:nvGrpSpPr>
          <p:cNvPr id="48" name="Group 20"/>
          <p:cNvGrpSpPr>
            <a:grpSpLocks/>
          </p:cNvGrpSpPr>
          <p:nvPr/>
        </p:nvGrpSpPr>
        <p:grpSpPr bwMode="auto">
          <a:xfrm>
            <a:off x="804072" y="3388362"/>
            <a:ext cx="962328" cy="274967"/>
            <a:chOff x="1866900" y="54483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9" name="Rectangle 16"/>
            <p:cNvSpPr>
              <a:spLocks noChangeArrowheads="1"/>
            </p:cNvSpPr>
            <p:nvPr/>
          </p:nvSpPr>
          <p:spPr bwMode="auto">
            <a:xfrm>
              <a:off x="24003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50" name="Rectangle 17"/>
            <p:cNvSpPr>
              <a:spLocks noChangeArrowheads="1"/>
            </p:cNvSpPr>
            <p:nvPr/>
          </p:nvSpPr>
          <p:spPr bwMode="auto">
            <a:xfrm>
              <a:off x="21336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51" name="Rectangle 18"/>
            <p:cNvSpPr>
              <a:spLocks noChangeArrowheads="1"/>
            </p:cNvSpPr>
            <p:nvPr/>
          </p:nvSpPr>
          <p:spPr bwMode="auto">
            <a:xfrm>
              <a:off x="18669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4334644" y="247231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53" name="Group 21"/>
          <p:cNvGrpSpPr>
            <a:grpSpLocks/>
          </p:cNvGrpSpPr>
          <p:nvPr/>
        </p:nvGrpSpPr>
        <p:grpSpPr bwMode="auto">
          <a:xfrm>
            <a:off x="4243236" y="274677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4" name="Rectangle 13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55" name="Rectangle 14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56" name="Rectangle 15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57" name="Rectangle 23"/>
          <p:cNvSpPr>
            <a:spLocks noChangeArrowheads="1"/>
          </p:cNvSpPr>
          <p:nvPr/>
        </p:nvSpPr>
        <p:spPr bwMode="auto">
          <a:xfrm>
            <a:off x="4380682" y="311366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58" name="Group 24"/>
          <p:cNvGrpSpPr>
            <a:grpSpLocks/>
          </p:cNvGrpSpPr>
          <p:nvPr/>
        </p:nvGrpSpPr>
        <p:grpSpPr bwMode="auto">
          <a:xfrm>
            <a:off x="4289062" y="338836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9" name="Rectangle 25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60" name="Rectangle 26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61" name="Rectangle 27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cxnSp>
        <p:nvCxnSpPr>
          <p:cNvPr id="62" name="Straight Arrow Connector 34"/>
          <p:cNvCxnSpPr>
            <a:cxnSpLocks noChangeShapeType="1"/>
            <a:stCxn id="49" idx="3"/>
            <a:endCxn id="54" idx="1"/>
          </p:cNvCxnSpPr>
          <p:nvPr/>
        </p:nvCxnSpPr>
        <p:spPr bwMode="auto">
          <a:xfrm flipV="1">
            <a:off x="1766400" y="2884256"/>
            <a:ext cx="2476836" cy="64159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35"/>
          <p:cNvCxnSpPr>
            <a:cxnSpLocks noChangeShapeType="1"/>
            <a:endCxn id="59" idx="1"/>
          </p:cNvCxnSpPr>
          <p:nvPr/>
        </p:nvCxnSpPr>
        <p:spPr bwMode="auto">
          <a:xfrm flipV="1">
            <a:off x="1766400" y="3525846"/>
            <a:ext cx="2522662" cy="1432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45586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149987"/>
            <a:ext cx="24765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Arrow Connector 66"/>
          <p:cNvCxnSpPr/>
          <p:nvPr/>
        </p:nvCxnSpPr>
        <p:spPr bwMode="auto">
          <a:xfrm flipH="1" flipV="1">
            <a:off x="5867400" y="2884255"/>
            <a:ext cx="1066800" cy="43578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H="1">
            <a:off x="5909441" y="3881221"/>
            <a:ext cx="1066800" cy="5002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/>
          <p:nvPr/>
        </p:nvCxnSpPr>
        <p:spPr bwMode="auto">
          <a:xfrm flipH="1">
            <a:off x="5909441" y="4376521"/>
            <a:ext cx="1127234" cy="957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Freeform 2"/>
          <p:cNvSpPr/>
          <p:nvPr/>
        </p:nvSpPr>
        <p:spPr bwMode="auto">
          <a:xfrm>
            <a:off x="1137920" y="4348480"/>
            <a:ext cx="6390640" cy="2255520"/>
          </a:xfrm>
          <a:custGeom>
            <a:avLst/>
            <a:gdLst>
              <a:gd name="connsiteX0" fmla="*/ 6390640 w 6390640"/>
              <a:gd name="connsiteY0" fmla="*/ 1391920 h 2255520"/>
              <a:gd name="connsiteX1" fmla="*/ 6390640 w 6390640"/>
              <a:gd name="connsiteY1" fmla="*/ 2255520 h 2255520"/>
              <a:gd name="connsiteX2" fmla="*/ 873760 w 6390640"/>
              <a:gd name="connsiteY2" fmla="*/ 2255520 h 2255520"/>
              <a:gd name="connsiteX3" fmla="*/ 0 w 6390640"/>
              <a:gd name="connsiteY3" fmla="*/ 0 h 22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0640" h="2255520">
                <a:moveTo>
                  <a:pt x="6390640" y="1391920"/>
                </a:moveTo>
                <a:lnTo>
                  <a:pt x="6390640" y="2255520"/>
                </a:lnTo>
                <a:lnTo>
                  <a:pt x="873760" y="2255520"/>
                </a:ln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59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924800" cy="623888"/>
          </a:xfrm>
        </p:spPr>
        <p:txBody>
          <a:bodyPr/>
          <a:lstStyle/>
          <a:p>
            <a:r>
              <a:rPr lang="en-US"/>
              <a:t>Developing Services with Self-Hosting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269288" cy="51816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/>
              <a:t>Start Visual Studio as an administrator:</a:t>
            </a:r>
            <a:br>
              <a:rPr lang="en-US" dirty="0"/>
            </a:br>
            <a:r>
              <a:rPr lang="en-US" dirty="0"/>
              <a:t>right-clicking the program in the Start menu and selecting “</a:t>
            </a:r>
            <a:r>
              <a:rPr lang="en-US" dirty="0">
                <a:solidFill>
                  <a:srgbClr val="0000FF"/>
                </a:solidFill>
              </a:rPr>
              <a:t>Run as administrator</a:t>
            </a:r>
            <a:r>
              <a:rPr lang="en-US" dirty="0"/>
              <a:t>”; It is necessary as the service needs to register an HTTP channel for client to access;</a:t>
            </a:r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/>
              <a:t>Create a new Solution, with a new Project of Console Application type and name the service “</a:t>
            </a:r>
            <a:r>
              <a:rPr lang="en-US" dirty="0" err="1">
                <a:solidFill>
                  <a:srgbClr val="0000FF"/>
                </a:solidFill>
              </a:rPr>
              <a:t>myService</a:t>
            </a:r>
            <a:r>
              <a:rPr lang="en-US" dirty="0"/>
              <a:t>”;</a:t>
            </a:r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/>
              <a:t>Create Contract Through Interface;</a:t>
            </a:r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/>
              <a:t>Implement the service behavior in C#</a:t>
            </a:r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b="1" dirty="0"/>
              <a:t>Adding Hosting Service and Endpoint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1B22C0D-6B55-428B-93E7-DEB52BA53A94}" type="slidenum">
              <a:rPr lang="en-US" b="0" smtClean="0">
                <a:solidFill>
                  <a:schemeClr val="tx2"/>
                </a:solidFill>
              </a:rPr>
              <a:pPr/>
              <a:t>24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24581" name="TextBox 1"/>
          <p:cNvSpPr txBox="1">
            <a:spLocks noChangeArrowheads="1"/>
          </p:cNvSpPr>
          <p:nvPr/>
        </p:nvSpPr>
        <p:spPr bwMode="auto">
          <a:xfrm>
            <a:off x="3124200" y="817563"/>
            <a:ext cx="2574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Reading: Text Section 7.1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3F0CD7-FA48-42F3-B331-728C1EFF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390"/>
            <a:ext cx="9144000" cy="3731220"/>
          </a:xfrm>
          <a:prstGeom prst="rect">
            <a:avLst/>
          </a:prstGeom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762000" y="342900"/>
            <a:ext cx="8305800" cy="533400"/>
          </a:xfrm>
        </p:spPr>
        <p:txBody>
          <a:bodyPr/>
          <a:lstStyle/>
          <a:p>
            <a:pPr algn="ctr"/>
            <a:r>
              <a:rPr lang="en-US" sz="2800" dirty="0"/>
              <a:t>Starting a New Solution of Console Application Type</a:t>
            </a:r>
            <a:br>
              <a:rPr lang="en-US" sz="2800" dirty="0"/>
            </a:br>
            <a:r>
              <a:rPr lang="en-US" sz="2800" b="0" dirty="0"/>
              <a:t>We use console application to create a service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60AC65A-56E5-449A-AE58-E087C9F62CBA}" type="slidenum">
              <a:rPr lang="en-US" b="0" smtClean="0">
                <a:solidFill>
                  <a:schemeClr val="tx2"/>
                </a:solidFill>
              </a:rPr>
              <a:pPr/>
              <a:t>25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19461" name="Left Arrow 5"/>
          <p:cNvSpPr>
            <a:spLocks noChangeArrowheads="1"/>
          </p:cNvSpPr>
          <p:nvPr/>
        </p:nvSpPr>
        <p:spPr bwMode="auto">
          <a:xfrm>
            <a:off x="4800600" y="1742988"/>
            <a:ext cx="3048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eft Arrow 6"/>
          <p:cNvSpPr>
            <a:spLocks noChangeArrowheads="1"/>
          </p:cNvSpPr>
          <p:nvPr/>
        </p:nvSpPr>
        <p:spPr bwMode="auto">
          <a:xfrm>
            <a:off x="8458200" y="5057996"/>
            <a:ext cx="3048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Rectangular Callout 1"/>
          <p:cNvSpPr/>
          <p:nvPr/>
        </p:nvSpPr>
        <p:spPr bwMode="auto">
          <a:xfrm>
            <a:off x="5943600" y="5715000"/>
            <a:ext cx="2362200" cy="990600"/>
          </a:xfrm>
          <a:prstGeom prst="wedgeRectCallout">
            <a:avLst>
              <a:gd name="adj1" fmla="val -76075"/>
              <a:gd name="adj2" fmla="val -8557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Console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application is a basic template without advanced tools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animBg="1"/>
      <p:bldP spid="194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600200" y="304800"/>
            <a:ext cx="7010400" cy="914400"/>
          </a:xfrm>
        </p:spPr>
        <p:txBody>
          <a:bodyPr/>
          <a:lstStyle/>
          <a:p>
            <a:pPr algn="ctr"/>
            <a:r>
              <a:rPr lang="en-US" sz="2800">
                <a:solidFill>
                  <a:srgbClr val="C00000"/>
                </a:solidFill>
              </a:rPr>
              <a:t>Service Code </a:t>
            </a:r>
            <a:r>
              <a:rPr lang="en-US" sz="2800"/>
              <a:t>in the Console Application: </a:t>
            </a:r>
            <a:br>
              <a:rPr lang="en-US" sz="2800"/>
            </a:br>
            <a:r>
              <a:rPr lang="en-US" sz="2800"/>
              <a:t>Interface and Implementation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350125" cy="5791200"/>
          </a:xfrm>
        </p:spPr>
        <p:txBody>
          <a:bodyPr/>
          <a:lstStyle/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using System;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using </a:t>
            </a:r>
            <a:r>
              <a:rPr lang="en-US" sz="1800" dirty="0" err="1"/>
              <a:t>System.ServiceModel</a:t>
            </a:r>
            <a:r>
              <a:rPr lang="en-US" sz="1800" dirty="0"/>
              <a:t>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using </a:t>
            </a:r>
            <a:r>
              <a:rPr lang="en-US" sz="1800" dirty="0" err="1"/>
              <a:t>System.ServiceModel.Description</a:t>
            </a:r>
            <a:r>
              <a:rPr lang="en-US" sz="1800" dirty="0"/>
              <a:t>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namespace </a:t>
            </a:r>
            <a:r>
              <a:rPr lang="en-US" sz="1800" dirty="0" err="1"/>
              <a:t>WcfServiceConsole</a:t>
            </a:r>
            <a:r>
              <a:rPr lang="en-US" sz="1800" dirty="0"/>
              <a:t>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[</a:t>
            </a:r>
            <a:r>
              <a:rPr lang="en-US" sz="1800" dirty="0" err="1">
                <a:solidFill>
                  <a:srgbClr val="0000FF"/>
                </a:solidFill>
              </a:rPr>
              <a:t>ServiceContract</a:t>
            </a:r>
            <a:r>
              <a:rPr lang="en-US" sz="1800" dirty="0"/>
              <a:t>]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public interface </a:t>
            </a:r>
            <a:r>
              <a:rPr lang="en-US" sz="1800" dirty="0" err="1">
                <a:solidFill>
                  <a:srgbClr val="C00000"/>
                </a:solidFill>
              </a:rPr>
              <a:t>myInterface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{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// Use interface to define contracts 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	[</a:t>
            </a:r>
            <a:r>
              <a:rPr lang="en-US" sz="1800" dirty="0" err="1">
                <a:solidFill>
                  <a:srgbClr val="0000FF"/>
                </a:solidFill>
              </a:rPr>
              <a:t>OperationContract</a:t>
            </a:r>
            <a:r>
              <a:rPr lang="en-US" sz="1800" dirty="0"/>
              <a:t>] double </a:t>
            </a:r>
            <a:r>
              <a:rPr lang="en-US" sz="1800" dirty="0" err="1"/>
              <a:t>PiValue</a:t>
            </a:r>
            <a:r>
              <a:rPr lang="en-US" sz="1800" dirty="0"/>
              <a:t>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	[</a:t>
            </a:r>
            <a:r>
              <a:rPr lang="en-US" sz="1800" dirty="0" err="1">
                <a:solidFill>
                  <a:srgbClr val="0000FF"/>
                </a:solidFill>
              </a:rPr>
              <a:t>OperationContract</a:t>
            </a:r>
            <a:r>
              <a:rPr lang="en-US" sz="1800" dirty="0"/>
              <a:t>]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absValue</a:t>
            </a:r>
            <a:r>
              <a:rPr lang="en-US" sz="1800" dirty="0"/>
              <a:t>(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intVal</a:t>
            </a:r>
            <a:r>
              <a:rPr lang="en-US" sz="1800" dirty="0"/>
              <a:t>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public class </a:t>
            </a:r>
            <a:r>
              <a:rPr lang="en-US" sz="1800" dirty="0" err="1">
                <a:solidFill>
                  <a:srgbClr val="C00000"/>
                </a:solidFill>
              </a:rPr>
              <a:t>myService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: </a:t>
            </a:r>
            <a:r>
              <a:rPr lang="en-US" sz="1800" dirty="0" err="1"/>
              <a:t>myInterface</a:t>
            </a:r>
            <a:r>
              <a:rPr lang="en-US" sz="1800" dirty="0"/>
              <a:t>  // </a:t>
            </a:r>
            <a:r>
              <a:rPr lang="en-US" sz="1800" dirty="0">
                <a:solidFill>
                  <a:srgbClr val="0000FF"/>
                </a:solidFill>
              </a:rPr>
              <a:t>implementation of interface</a:t>
            </a:r>
            <a:endParaRPr lang="en-US" sz="1800" dirty="0"/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{	public double </a:t>
            </a:r>
            <a:r>
              <a:rPr lang="en-US" sz="1800" dirty="0" err="1"/>
              <a:t>PiValue</a:t>
            </a:r>
            <a:r>
              <a:rPr lang="en-US" sz="1800" dirty="0"/>
              <a:t>()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		double pi = </a:t>
            </a:r>
            <a:r>
              <a:rPr lang="en-US" sz="1800" dirty="0" err="1"/>
              <a:t>System.Math.PI</a:t>
            </a:r>
            <a:r>
              <a:rPr lang="en-US" sz="1800" dirty="0"/>
              <a:t>;  return (pi);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	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	public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absValue</a:t>
            </a:r>
            <a:r>
              <a:rPr lang="en-US" sz="1800" dirty="0"/>
              <a:t>(</a:t>
            </a:r>
            <a:r>
              <a:rPr lang="en-US" sz="1800" dirty="0" err="1"/>
              <a:t>int</a:t>
            </a:r>
            <a:r>
              <a:rPr lang="en-US" sz="1800" dirty="0"/>
              <a:t> x)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		if (x &gt;= 0) return (x); else return (-x);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	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/>
              <a:t>	}  // not yet complete, to add hosting code next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AC94C3-C651-4A6D-8C2E-D96AF2CFF0DF}" type="slidenum">
              <a:rPr lang="en-US" b="0" smtClean="0">
                <a:solidFill>
                  <a:schemeClr val="tx2"/>
                </a:solidFill>
              </a:rPr>
              <a:pPr/>
              <a:t>26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26629" name="Oval 14"/>
          <p:cNvSpPr>
            <a:spLocks noChangeArrowheads="1"/>
          </p:cNvSpPr>
          <p:nvPr/>
        </p:nvSpPr>
        <p:spPr bwMode="auto">
          <a:xfrm>
            <a:off x="6203950" y="4572000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Oval 15"/>
          <p:cNvSpPr>
            <a:spLocks noChangeArrowheads="1"/>
          </p:cNvSpPr>
          <p:nvPr/>
        </p:nvSpPr>
        <p:spPr bwMode="auto">
          <a:xfrm>
            <a:off x="6508750" y="4876800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Rectangle 16"/>
          <p:cNvSpPr>
            <a:spLocks noChangeArrowheads="1"/>
          </p:cNvSpPr>
          <p:nvPr/>
        </p:nvSpPr>
        <p:spPr bwMode="auto">
          <a:xfrm>
            <a:off x="6357938" y="5181600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26632" name="TextBox 17"/>
          <p:cNvSpPr txBox="1">
            <a:spLocks noChangeArrowheads="1"/>
          </p:cNvSpPr>
          <p:nvPr/>
        </p:nvSpPr>
        <p:spPr bwMode="auto">
          <a:xfrm>
            <a:off x="6815138" y="4572000"/>
            <a:ext cx="992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9" name="Rounded Rectangular Callout 8"/>
          <p:cNvSpPr>
            <a:spLocks noChangeArrowheads="1"/>
          </p:cNvSpPr>
          <p:nvPr/>
        </p:nvSpPr>
        <p:spPr bwMode="auto">
          <a:xfrm>
            <a:off x="4603750" y="1287463"/>
            <a:ext cx="1905000" cy="1371600"/>
          </a:xfrm>
          <a:prstGeom prst="wedgeRoundRectCallout">
            <a:avLst>
              <a:gd name="adj1" fmla="val -148977"/>
              <a:gd name="adj2" fmla="val 49745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Service Contract is based on interface definition</a:t>
            </a:r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7013575" y="3095625"/>
            <a:ext cx="2101850" cy="723900"/>
          </a:xfrm>
          <a:prstGeom prst="wedgeRoundRectCallout">
            <a:avLst>
              <a:gd name="adj1" fmla="val -124554"/>
              <a:gd name="adj2" fmla="val -13780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 dirty="0"/>
              <a:t>Operation Contract is based on method</a:t>
            </a:r>
          </a:p>
        </p:txBody>
      </p:sp>
      <p:sp>
        <p:nvSpPr>
          <p:cNvPr id="26635" name="Right Arrow 1"/>
          <p:cNvSpPr>
            <a:spLocks noChangeArrowheads="1"/>
          </p:cNvSpPr>
          <p:nvPr/>
        </p:nvSpPr>
        <p:spPr bwMode="auto">
          <a:xfrm>
            <a:off x="381000" y="2438400"/>
            <a:ext cx="533400" cy="228600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Right Arrow 11"/>
          <p:cNvSpPr>
            <a:spLocks noChangeArrowheads="1"/>
          </p:cNvSpPr>
          <p:nvPr/>
        </p:nvSpPr>
        <p:spPr bwMode="auto">
          <a:xfrm>
            <a:off x="762000" y="3124200"/>
            <a:ext cx="533400" cy="228600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Right Arrow 12"/>
          <p:cNvSpPr>
            <a:spLocks noChangeArrowheads="1"/>
          </p:cNvSpPr>
          <p:nvPr/>
        </p:nvSpPr>
        <p:spPr bwMode="auto">
          <a:xfrm>
            <a:off x="762000" y="3429000"/>
            <a:ext cx="533400" cy="228600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7407275" y="3900487"/>
            <a:ext cx="1708150" cy="495300"/>
          </a:xfrm>
          <a:prstGeom prst="wedgeRoundRectCallout">
            <a:avLst>
              <a:gd name="adj1" fmla="val -147082"/>
              <a:gd name="adj2" fmla="val 136288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 dirty="0"/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934200" cy="623888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DC525-7746-4130-8081-2A25304EBB4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895600" y="1028700"/>
            <a:ext cx="3377382" cy="525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Solution: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SelfhostingService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</a:br>
            <a:r>
              <a:rPr lang="en-US" b="0" dirty="0"/>
              <a:t>namespace </a:t>
            </a:r>
            <a:r>
              <a:rPr lang="en-US" b="0" dirty="0" err="1"/>
              <a:t>WcfServiceConsole</a:t>
            </a:r>
            <a:r>
              <a:rPr lang="en-US" b="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96382" y="5105400"/>
            <a:ext cx="3184358" cy="1066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Main class </a:t>
            </a:r>
            <a:endParaRPr lang="en-US" b="0" dirty="0"/>
          </a:p>
          <a:p>
            <a:pPr>
              <a:buFont typeface="Wingdings" pitchFamily="2" charset="2"/>
              <a:buNone/>
            </a:pPr>
            <a:r>
              <a:rPr lang="en-US" b="0" dirty="0"/>
              <a:t>class Program {</a:t>
            </a:r>
          </a:p>
          <a:p>
            <a:pPr>
              <a:buFont typeface="Wingdings" pitchFamily="2" charset="2"/>
              <a:buNone/>
            </a:pPr>
            <a:r>
              <a:rPr lang="en-US" b="0" dirty="0"/>
              <a:t>    static void Main(string[] </a:t>
            </a:r>
            <a:r>
              <a:rPr lang="en-US" b="0" dirty="0" err="1"/>
              <a:t>args</a:t>
            </a:r>
            <a:r>
              <a:rPr lang="en-US" b="0" dirty="0"/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96382" y="1752600"/>
            <a:ext cx="3184358" cy="19811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Interface</a:t>
            </a:r>
          </a:p>
          <a:p>
            <a:r>
              <a:rPr lang="en-US" b="0" dirty="0"/>
              <a:t>public interface </a:t>
            </a:r>
            <a:r>
              <a:rPr lang="en-US" b="0" dirty="0" err="1">
                <a:solidFill>
                  <a:srgbClr val="C00000"/>
                </a:solidFill>
              </a:rPr>
              <a:t>myInterface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996382" y="3886200"/>
            <a:ext cx="3184358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Implementation</a:t>
            </a:r>
          </a:p>
          <a:p>
            <a:pPr algn="ctr"/>
            <a:r>
              <a:rPr lang="en-US" b="0" dirty="0"/>
              <a:t>public class </a:t>
            </a:r>
            <a:r>
              <a:rPr lang="en-US" b="0" dirty="0" err="1">
                <a:solidFill>
                  <a:srgbClr val="C00000"/>
                </a:solidFill>
              </a:rPr>
              <a:t>myService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b="0" dirty="0"/>
              <a:t>: </a:t>
            </a:r>
            <a:r>
              <a:rPr lang="en-US" b="0" dirty="0" err="1"/>
              <a:t>myInterface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2400" y="1524000"/>
            <a:ext cx="1981200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Client Solution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304799" y="1905057"/>
            <a:ext cx="1679111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Client project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665868" y="3067627"/>
            <a:ext cx="1054100" cy="504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 dirty="0"/>
              <a:t>Proxy</a:t>
            </a:r>
          </a:p>
        </p:txBody>
      </p:sp>
      <p:grpSp>
        <p:nvGrpSpPr>
          <p:cNvPr id="15" name="Group 20"/>
          <p:cNvGrpSpPr>
            <a:grpSpLocks/>
          </p:cNvGrpSpPr>
          <p:nvPr/>
        </p:nvGrpSpPr>
        <p:grpSpPr bwMode="auto">
          <a:xfrm>
            <a:off x="804072" y="3388362"/>
            <a:ext cx="962328" cy="274967"/>
            <a:chOff x="1866900" y="54483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3" name="Rectangle 16"/>
            <p:cNvSpPr>
              <a:spLocks noChangeArrowheads="1"/>
            </p:cNvSpPr>
            <p:nvPr/>
          </p:nvSpPr>
          <p:spPr bwMode="auto">
            <a:xfrm>
              <a:off x="24003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44" name="Rectangle 17"/>
            <p:cNvSpPr>
              <a:spLocks noChangeArrowheads="1"/>
            </p:cNvSpPr>
            <p:nvPr/>
          </p:nvSpPr>
          <p:spPr bwMode="auto">
            <a:xfrm>
              <a:off x="21336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45" name="Rectangle 18"/>
            <p:cNvSpPr>
              <a:spLocks noChangeArrowheads="1"/>
            </p:cNvSpPr>
            <p:nvPr/>
          </p:nvSpPr>
          <p:spPr bwMode="auto">
            <a:xfrm>
              <a:off x="18669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4334644" y="247231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17" name="Group 21"/>
          <p:cNvGrpSpPr>
            <a:grpSpLocks/>
          </p:cNvGrpSpPr>
          <p:nvPr/>
        </p:nvGrpSpPr>
        <p:grpSpPr bwMode="auto">
          <a:xfrm>
            <a:off x="4243236" y="274677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0" name="Rectangle 13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4380682" y="311366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4289062" y="338836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39" name="Rectangle 27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cxnSp>
        <p:nvCxnSpPr>
          <p:cNvPr id="22" name="Straight Arrow Connector 34"/>
          <p:cNvCxnSpPr>
            <a:cxnSpLocks noChangeShapeType="1"/>
            <a:stCxn id="43" idx="3"/>
            <a:endCxn id="40" idx="1"/>
          </p:cNvCxnSpPr>
          <p:nvPr/>
        </p:nvCxnSpPr>
        <p:spPr bwMode="auto">
          <a:xfrm flipV="1">
            <a:off x="1766400" y="2884256"/>
            <a:ext cx="2476836" cy="64159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35"/>
          <p:cNvCxnSpPr>
            <a:cxnSpLocks noChangeShapeType="1"/>
            <a:endCxn id="37" idx="1"/>
          </p:cNvCxnSpPr>
          <p:nvPr/>
        </p:nvCxnSpPr>
        <p:spPr bwMode="auto">
          <a:xfrm flipV="1">
            <a:off x="1766400" y="3525846"/>
            <a:ext cx="2522662" cy="1432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45586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149987"/>
            <a:ext cx="24765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 bwMode="auto">
          <a:xfrm flipH="1" flipV="1">
            <a:off x="5867400" y="2884255"/>
            <a:ext cx="1066800" cy="435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5909441" y="3881221"/>
            <a:ext cx="1066800" cy="500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flipH="1">
            <a:off x="5909441" y="4376521"/>
            <a:ext cx="1127234" cy="9574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Freeform 32"/>
          <p:cNvSpPr/>
          <p:nvPr/>
        </p:nvSpPr>
        <p:spPr bwMode="auto">
          <a:xfrm>
            <a:off x="1137920" y="4348480"/>
            <a:ext cx="6390640" cy="2255520"/>
          </a:xfrm>
          <a:custGeom>
            <a:avLst/>
            <a:gdLst>
              <a:gd name="connsiteX0" fmla="*/ 6390640 w 6390640"/>
              <a:gd name="connsiteY0" fmla="*/ 1391920 h 2255520"/>
              <a:gd name="connsiteX1" fmla="*/ 6390640 w 6390640"/>
              <a:gd name="connsiteY1" fmla="*/ 2255520 h 2255520"/>
              <a:gd name="connsiteX2" fmla="*/ 873760 w 6390640"/>
              <a:gd name="connsiteY2" fmla="*/ 2255520 h 2255520"/>
              <a:gd name="connsiteX3" fmla="*/ 0 w 6390640"/>
              <a:gd name="connsiteY3" fmla="*/ 0 h 22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0640" h="2255520">
                <a:moveTo>
                  <a:pt x="6390640" y="1391920"/>
                </a:moveTo>
                <a:lnTo>
                  <a:pt x="6390640" y="2255520"/>
                </a:lnTo>
                <a:lnTo>
                  <a:pt x="873760" y="2255520"/>
                </a:ln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Hosting Service and Endpoint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215E345-03DA-4DE5-925F-6CFB9A72B5CB}" type="slidenum">
              <a:rPr lang="en-US" b="0" smtClean="0">
                <a:solidFill>
                  <a:schemeClr val="tx2"/>
                </a:solidFill>
              </a:rPr>
              <a:pPr/>
              <a:t>28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2688"/>
            <a:ext cx="8610600" cy="5522912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dirty="0"/>
              <a:t>In the Console Application, add in the Main method;</a:t>
            </a:r>
          </a:p>
          <a:p>
            <a:pPr marL="401638" indent="-401638">
              <a:buSzPct val="100000"/>
              <a:buFont typeface="Wingdings" pitchFamily="2" charset="2"/>
              <a:buNone/>
              <a:defRPr/>
            </a:pPr>
            <a:r>
              <a:rPr lang="en-US" dirty="0"/>
              <a:t>1.	Using </a:t>
            </a:r>
            <a:r>
              <a:rPr lang="en-US" dirty="0">
                <a:solidFill>
                  <a:srgbClr val="0000FF"/>
                </a:solidFill>
              </a:rPr>
              <a:t>Uri</a:t>
            </a:r>
            <a:r>
              <a:rPr lang="en-US" dirty="0"/>
              <a:t> library class to create a URI instance to </a:t>
            </a:r>
            <a:r>
              <a:rPr lang="en-US" dirty="0" err="1"/>
              <a:t>myService</a:t>
            </a:r>
            <a:r>
              <a:rPr lang="en-US" dirty="0"/>
              <a:t> as the base address;</a:t>
            </a:r>
          </a:p>
          <a:p>
            <a:pPr marL="401638" indent="-401638">
              <a:buSzPct val="10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00FF"/>
                </a:solidFill>
              </a:rPr>
              <a:t>Uri </a:t>
            </a:r>
            <a:r>
              <a:rPr lang="en-US" dirty="0" err="1">
                <a:solidFill>
                  <a:srgbClr val="0000FF"/>
                </a:solidFill>
              </a:rPr>
              <a:t>baseAddress</a:t>
            </a:r>
            <a:r>
              <a:rPr lang="en-US" dirty="0">
                <a:solidFill>
                  <a:srgbClr val="0000FF"/>
                </a:solidFill>
              </a:rPr>
              <a:t> = new Uri("http://localhost:8000/Service");</a:t>
            </a:r>
          </a:p>
          <a:p>
            <a:pPr marL="514350" indent="-514350">
              <a:buSzPct val="100000"/>
              <a:buFont typeface="Wingdings" pitchFamily="2" charset="2"/>
              <a:buAutoNum type="arabicPeriod" startAt="2"/>
              <a:defRPr/>
            </a:pPr>
            <a:r>
              <a:rPr lang="en-US" dirty="0"/>
              <a:t>Create a new </a:t>
            </a:r>
            <a:r>
              <a:rPr lang="en-US" dirty="0" err="1"/>
              <a:t>ServiceHost</a:t>
            </a:r>
            <a:r>
              <a:rPr lang="en-US" dirty="0"/>
              <a:t> </a:t>
            </a:r>
          </a:p>
          <a:p>
            <a:pPr marL="514350" indent="-514350">
              <a:buSzPct val="100000"/>
              <a:buFont typeface="Wingdings" pitchFamily="2" charset="2"/>
              <a:buNone/>
              <a:defRPr/>
            </a:pPr>
            <a:r>
              <a:rPr lang="en-US" dirty="0"/>
              <a:t>	 instance to host the service</a:t>
            </a:r>
          </a:p>
          <a:p>
            <a:pPr marL="401638" indent="-401638">
              <a:buSzPct val="100000"/>
              <a:buFont typeface="Wingdings" pitchFamily="2" charset="2"/>
              <a:buNone/>
              <a:defRPr/>
            </a:pPr>
            <a:r>
              <a:rPr lang="en-US" dirty="0" err="1">
                <a:solidFill>
                  <a:srgbClr val="0000FF"/>
                </a:solidFill>
              </a:rPr>
              <a:t>ServiceHost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selfHost</a:t>
            </a:r>
            <a:r>
              <a:rPr lang="en-US" dirty="0">
                <a:solidFill>
                  <a:srgbClr val="0000FF"/>
                </a:solidFill>
              </a:rPr>
              <a:t> = new </a:t>
            </a:r>
          </a:p>
          <a:p>
            <a:pPr marL="401638" indent="-401638">
              <a:buSzPct val="10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err="1">
                <a:solidFill>
                  <a:srgbClr val="0000FF"/>
                </a:solidFill>
              </a:rPr>
              <a:t>ServiceHost</a:t>
            </a:r>
            <a:r>
              <a:rPr lang="en-US" dirty="0">
                <a:solidFill>
                  <a:srgbClr val="0000FF"/>
                </a:solidFill>
              </a:rPr>
              <a:t>(typeof(</a:t>
            </a:r>
            <a:r>
              <a:rPr lang="en-US" dirty="0" err="1">
                <a:solidFill>
                  <a:srgbClr val="C00000"/>
                </a:solidFill>
              </a:rPr>
              <a:t>myService</a:t>
            </a:r>
            <a:r>
              <a:rPr lang="en-US" dirty="0">
                <a:solidFill>
                  <a:srgbClr val="0000FF"/>
                </a:solidFill>
              </a:rPr>
              <a:t>), </a:t>
            </a:r>
          </a:p>
          <a:p>
            <a:pPr marL="401638" indent="-401638">
              <a:buSzPct val="10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err="1">
                <a:solidFill>
                  <a:srgbClr val="0000FF"/>
                </a:solidFill>
              </a:rPr>
              <a:t>baseAddress</a:t>
            </a:r>
            <a:r>
              <a:rPr lang="en-US" dirty="0">
                <a:solidFill>
                  <a:srgbClr val="0000FF"/>
                </a:solidFill>
              </a:rPr>
              <a:t>);</a:t>
            </a:r>
          </a:p>
          <a:p>
            <a:pPr marL="401638" indent="-401638">
              <a:buSzPct val="100000"/>
              <a:buFont typeface="+mj-lt"/>
              <a:buAutoNum type="arabicPeriod"/>
              <a:defRPr/>
            </a:pPr>
            <a:endParaRPr lang="en-US" dirty="0"/>
          </a:p>
        </p:txBody>
      </p:sp>
      <p:sp>
        <p:nvSpPr>
          <p:cNvPr id="14" name="Oval 13"/>
          <p:cNvSpPr/>
          <p:nvPr/>
        </p:nvSpPr>
        <p:spPr bwMode="auto">
          <a:xfrm>
            <a:off x="5486400" y="3048000"/>
            <a:ext cx="3657600" cy="3657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654" name="Oval 14"/>
          <p:cNvSpPr>
            <a:spLocks noChangeArrowheads="1"/>
          </p:cNvSpPr>
          <p:nvPr/>
        </p:nvSpPr>
        <p:spPr bwMode="auto">
          <a:xfrm>
            <a:off x="6203950" y="376713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Oval 15"/>
          <p:cNvSpPr>
            <a:spLocks noChangeArrowheads="1"/>
          </p:cNvSpPr>
          <p:nvPr/>
        </p:nvSpPr>
        <p:spPr bwMode="auto">
          <a:xfrm>
            <a:off x="6508750" y="407193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Rectangle 16"/>
          <p:cNvSpPr>
            <a:spLocks noChangeArrowheads="1"/>
          </p:cNvSpPr>
          <p:nvPr/>
        </p:nvSpPr>
        <p:spPr bwMode="auto">
          <a:xfrm>
            <a:off x="6357938" y="4419600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27657" name="TextBox 17"/>
          <p:cNvSpPr txBox="1">
            <a:spLocks noChangeArrowheads="1"/>
          </p:cNvSpPr>
          <p:nvPr/>
        </p:nvSpPr>
        <p:spPr bwMode="auto">
          <a:xfrm>
            <a:off x="6815138" y="3767138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27658" name="Rectangle 18"/>
          <p:cNvSpPr>
            <a:spLocks noChangeArrowheads="1"/>
          </p:cNvSpPr>
          <p:nvPr/>
        </p:nvSpPr>
        <p:spPr bwMode="auto">
          <a:xfrm>
            <a:off x="6629400" y="5983288"/>
            <a:ext cx="1422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0"/>
              <a:t>Self-Hosting </a:t>
            </a:r>
          </a:p>
          <a:p>
            <a:pPr algn="ctr"/>
            <a:r>
              <a:rPr lang="en-US" b="0"/>
              <a:t>Service</a:t>
            </a:r>
          </a:p>
        </p:txBody>
      </p:sp>
      <p:sp>
        <p:nvSpPr>
          <p:cNvPr id="21515" name="Rectangle 19"/>
          <p:cNvSpPr>
            <a:spLocks noChangeArrowheads="1"/>
          </p:cNvSpPr>
          <p:nvPr/>
        </p:nvSpPr>
        <p:spPr bwMode="auto">
          <a:xfrm>
            <a:off x="5029200" y="4225925"/>
            <a:ext cx="990600" cy="379413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 dirty="0">
                <a:solidFill>
                  <a:srgbClr val="0000FF"/>
                </a:solidFill>
              </a:rPr>
              <a:t>Address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1752600" y="6438900"/>
            <a:ext cx="2286000" cy="381000"/>
          </a:xfrm>
          <a:prstGeom prst="wedgeRoundRectCallout">
            <a:avLst>
              <a:gd name="adj1" fmla="val -47912"/>
              <a:gd name="adj2" fmla="val -134986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Base address included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4059238" y="5983288"/>
            <a:ext cx="1600200" cy="381000"/>
          </a:xfrm>
          <a:prstGeom prst="wedgeRoundRectCallout">
            <a:avLst>
              <a:gd name="adj1" fmla="val -38648"/>
              <a:gd name="adj2" fmla="val -138227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Service name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4953000" y="3505200"/>
            <a:ext cx="381000" cy="72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5029200" y="4890452"/>
            <a:ext cx="990600" cy="32639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 dirty="0">
                <a:solidFill>
                  <a:srgbClr val="0000FF"/>
                </a:solidFill>
              </a:rPr>
              <a:t>Contract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515" grpId="0" animBg="1"/>
      <p:bldP spid="12" grpId="0" animBg="1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Hosting Service and Endpoint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8B7C227-FE9E-49D0-A264-760BA92DBD5A}" type="slidenum">
              <a:rPr lang="en-US" b="0" smtClean="0">
                <a:solidFill>
                  <a:schemeClr val="tx2"/>
                </a:solidFill>
              </a:rPr>
              <a:pPr/>
              <a:t>29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22532" name="Content Placeholder 2"/>
          <p:cNvSpPr>
            <a:spLocks noGrp="1"/>
          </p:cNvSpPr>
          <p:nvPr>
            <p:ph idx="1"/>
          </p:nvPr>
        </p:nvSpPr>
        <p:spPr>
          <a:xfrm>
            <a:off x="76200" y="1182688"/>
            <a:ext cx="8991600" cy="4303712"/>
          </a:xfrm>
        </p:spPr>
        <p:txBody>
          <a:bodyPr/>
          <a:lstStyle/>
          <a:p>
            <a:pPr marL="514350" indent="-514350">
              <a:buSzPct val="100000"/>
              <a:buFont typeface="Wingdings" pitchFamily="2" charset="2"/>
              <a:buAutoNum type="arabicPeriod" startAt="3"/>
              <a:defRPr/>
            </a:pPr>
            <a:r>
              <a:rPr lang="en-US" sz="2400" dirty="0"/>
              <a:t>Add contract (</a:t>
            </a:r>
            <a:r>
              <a:rPr lang="en-US" sz="2400" dirty="0" err="1"/>
              <a:t>myInterface</a:t>
            </a:r>
            <a:r>
              <a:rPr lang="en-US" sz="2400" dirty="0"/>
              <a:t>) and Binding (WsHttpBinding)</a:t>
            </a:r>
          </a:p>
          <a:p>
            <a:pPr marL="514350" indent="-514350">
              <a:buSzPct val="100000"/>
              <a:buFont typeface="Wingdings" pitchFamily="2" charset="2"/>
              <a:buNone/>
              <a:defRPr/>
            </a:pPr>
            <a:r>
              <a:rPr lang="en-US" dirty="0"/>
              <a:t>	</a:t>
            </a:r>
          </a:p>
          <a:p>
            <a:pPr marL="514350" indent="-514350">
              <a:buSzPct val="100000"/>
              <a:buFont typeface="Wingdings" pitchFamily="2" charset="2"/>
              <a:buNone/>
              <a:defRPr/>
            </a:pPr>
            <a:r>
              <a:rPr lang="en-US" dirty="0"/>
              <a:t>	</a:t>
            </a:r>
            <a:r>
              <a:rPr lang="en-US" dirty="0" err="1"/>
              <a:t>selfHost.AddServiceEndpoint</a:t>
            </a:r>
            <a:r>
              <a:rPr lang="en-US" dirty="0"/>
              <a:t>(</a:t>
            </a:r>
            <a:r>
              <a:rPr lang="en-US" dirty="0" err="1"/>
              <a:t>typeof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myInterface</a:t>
            </a:r>
            <a:r>
              <a:rPr lang="en-US" dirty="0"/>
              <a:t>),</a:t>
            </a:r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dirty="0"/>
              <a:t>		new </a:t>
            </a:r>
            <a:r>
              <a:rPr lang="en-US" dirty="0">
                <a:solidFill>
                  <a:srgbClr val="0000FF"/>
                </a:solidFill>
              </a:rPr>
              <a:t>WsHttpBinding</a:t>
            </a:r>
            <a:r>
              <a:rPr lang="en-US" dirty="0"/>
              <a:t>(), </a:t>
            </a:r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dirty="0"/>
              <a:t>		"</a:t>
            </a:r>
            <a:r>
              <a:rPr lang="en-US" dirty="0" err="1">
                <a:solidFill>
                  <a:srgbClr val="C00000"/>
                </a:solidFill>
              </a:rPr>
              <a:t>myService</a:t>
            </a:r>
            <a:r>
              <a:rPr lang="en-US" dirty="0"/>
              <a:t>");</a:t>
            </a:r>
            <a:endParaRPr lang="en-US" b="1" dirty="0"/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endParaRPr lang="en-US" dirty="0"/>
          </a:p>
        </p:txBody>
      </p:sp>
      <p:sp>
        <p:nvSpPr>
          <p:cNvPr id="22533" name="Rectangle 19"/>
          <p:cNvSpPr>
            <a:spLocks noChangeArrowheads="1"/>
          </p:cNvSpPr>
          <p:nvPr/>
        </p:nvSpPr>
        <p:spPr bwMode="auto">
          <a:xfrm rot="-5400000">
            <a:off x="3833813" y="4786313"/>
            <a:ext cx="1030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Endpoint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5072063" y="3048000"/>
            <a:ext cx="3657600" cy="3657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8679" name="Oval 21"/>
          <p:cNvSpPr>
            <a:spLocks noChangeArrowheads="1"/>
          </p:cNvSpPr>
          <p:nvPr/>
        </p:nvSpPr>
        <p:spPr bwMode="auto">
          <a:xfrm>
            <a:off x="5789613" y="376713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Oval 22"/>
          <p:cNvSpPr>
            <a:spLocks noChangeArrowheads="1"/>
          </p:cNvSpPr>
          <p:nvPr/>
        </p:nvSpPr>
        <p:spPr bwMode="auto">
          <a:xfrm>
            <a:off x="6094413" y="407193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Rectangle 23"/>
          <p:cNvSpPr>
            <a:spLocks noChangeArrowheads="1"/>
          </p:cNvSpPr>
          <p:nvPr/>
        </p:nvSpPr>
        <p:spPr bwMode="auto">
          <a:xfrm>
            <a:off x="5943600" y="4419600"/>
            <a:ext cx="1903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28682" name="TextBox 24"/>
          <p:cNvSpPr txBox="1">
            <a:spLocks noChangeArrowheads="1"/>
          </p:cNvSpPr>
          <p:nvPr/>
        </p:nvSpPr>
        <p:spPr bwMode="auto">
          <a:xfrm>
            <a:off x="6400800" y="3767138"/>
            <a:ext cx="992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28683" name="Rectangle 25"/>
          <p:cNvSpPr>
            <a:spLocks noChangeArrowheads="1"/>
          </p:cNvSpPr>
          <p:nvPr/>
        </p:nvSpPr>
        <p:spPr bwMode="auto">
          <a:xfrm>
            <a:off x="6215063" y="5983288"/>
            <a:ext cx="14208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0"/>
              <a:t>Self-Hosting </a:t>
            </a:r>
          </a:p>
          <a:p>
            <a:pPr algn="ctr"/>
            <a:r>
              <a:rPr lang="en-US" b="0"/>
              <a:t>Service</a:t>
            </a:r>
          </a:p>
        </p:txBody>
      </p:sp>
      <p:sp>
        <p:nvSpPr>
          <p:cNvPr id="28684" name="Rectangle 26"/>
          <p:cNvSpPr>
            <a:spLocks noChangeArrowheads="1"/>
          </p:cNvSpPr>
          <p:nvPr/>
        </p:nvSpPr>
        <p:spPr bwMode="auto">
          <a:xfrm>
            <a:off x="4576763" y="42259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Address</a:t>
            </a:r>
          </a:p>
        </p:txBody>
      </p:sp>
      <p:sp>
        <p:nvSpPr>
          <p:cNvPr id="22541" name="Rectangle 27"/>
          <p:cNvSpPr>
            <a:spLocks noChangeArrowheads="1"/>
          </p:cNvSpPr>
          <p:nvPr/>
        </p:nvSpPr>
        <p:spPr bwMode="auto">
          <a:xfrm>
            <a:off x="4576763" y="51403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 dirty="0">
                <a:solidFill>
                  <a:srgbClr val="0000FF"/>
                </a:solidFill>
              </a:rPr>
              <a:t>Contract</a:t>
            </a:r>
          </a:p>
        </p:txBody>
      </p:sp>
      <p:sp>
        <p:nvSpPr>
          <p:cNvPr id="22542" name="Rectangle 28"/>
          <p:cNvSpPr>
            <a:spLocks noChangeArrowheads="1"/>
          </p:cNvSpPr>
          <p:nvPr/>
        </p:nvSpPr>
        <p:spPr bwMode="auto">
          <a:xfrm>
            <a:off x="4576763" y="46831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Binding</a:t>
            </a:r>
          </a:p>
        </p:txBody>
      </p:sp>
      <p:sp>
        <p:nvSpPr>
          <p:cNvPr id="15" name="Rounded Rectangular Callout 14"/>
          <p:cNvSpPr>
            <a:spLocks noChangeArrowheads="1"/>
          </p:cNvSpPr>
          <p:nvPr/>
        </p:nvSpPr>
        <p:spPr bwMode="auto">
          <a:xfrm>
            <a:off x="3543300" y="3362325"/>
            <a:ext cx="1031875" cy="381000"/>
          </a:xfrm>
          <a:prstGeom prst="wedgeRoundRectCallout">
            <a:avLst>
              <a:gd name="adj1" fmla="val -56282"/>
              <a:gd name="adj2" fmla="val -118769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binding</a:t>
            </a:r>
          </a:p>
        </p:txBody>
      </p:sp>
      <p:sp>
        <p:nvSpPr>
          <p:cNvPr id="16" name="Rounded Rectangular Callout 15"/>
          <p:cNvSpPr>
            <a:spLocks noChangeArrowheads="1"/>
          </p:cNvSpPr>
          <p:nvPr/>
        </p:nvSpPr>
        <p:spPr bwMode="auto">
          <a:xfrm>
            <a:off x="7199313" y="1676400"/>
            <a:ext cx="1106487" cy="381000"/>
          </a:xfrm>
          <a:prstGeom prst="wedgeRoundRectCallout">
            <a:avLst>
              <a:gd name="adj1" fmla="val -57181"/>
              <a:gd name="adj2" fmla="val 95287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Contract</a:t>
            </a:r>
          </a:p>
        </p:txBody>
      </p:sp>
      <p:sp>
        <p:nvSpPr>
          <p:cNvPr id="17" name="Rounded Rectangular Callout 16"/>
          <p:cNvSpPr>
            <a:spLocks noChangeArrowheads="1"/>
          </p:cNvSpPr>
          <p:nvPr/>
        </p:nvSpPr>
        <p:spPr bwMode="auto">
          <a:xfrm>
            <a:off x="529388" y="4137025"/>
            <a:ext cx="1102895" cy="381000"/>
          </a:xfrm>
          <a:prstGeom prst="wedgeRoundRectCallout">
            <a:avLst>
              <a:gd name="adj1" fmla="val 57593"/>
              <a:gd name="adj2" fmla="val -166648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 dirty="0"/>
              <a:t>behavior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1" grpId="0" animBg="1"/>
      <p:bldP spid="22542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F514C55-30ED-4F33-9BC8-4B5069CE8277}" type="slidenum">
              <a:rPr lang="en-US" b="0" smtClean="0">
                <a:solidFill>
                  <a:schemeClr val="tx2"/>
                </a:solidFill>
              </a:rPr>
              <a:pPr/>
              <a:t>3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8202613" cy="990600"/>
          </a:xfrm>
        </p:spPr>
        <p:txBody>
          <a:bodyPr/>
          <a:lstStyle/>
          <a:p>
            <a:pPr algn="ctr" eaLnBrk="1" hangingPunct="1"/>
            <a:r>
              <a:rPr lang="en-US"/>
              <a:t>Model of Service-Oriented </a:t>
            </a:r>
            <a:br>
              <a:rPr lang="en-US"/>
            </a:br>
            <a:r>
              <a:rPr lang="en-US"/>
              <a:t>Software Development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81175"/>
            <a:ext cx="7845425" cy="809625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b="1">
                <a:solidFill>
                  <a:schemeClr val="tx2"/>
                </a:solidFill>
              </a:rPr>
              <a:t>Three-Party Development Model</a:t>
            </a:r>
          </a:p>
        </p:txBody>
      </p:sp>
      <p:sp>
        <p:nvSpPr>
          <p:cNvPr id="5125" name="Line 4"/>
          <p:cNvSpPr>
            <a:spLocks noChangeShapeType="1"/>
          </p:cNvSpPr>
          <p:nvPr/>
        </p:nvSpPr>
        <p:spPr bwMode="auto">
          <a:xfrm flipH="1">
            <a:off x="1849438" y="3281363"/>
            <a:ext cx="1676400" cy="1268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Freeform 5"/>
          <p:cNvSpPr>
            <a:spLocks/>
          </p:cNvSpPr>
          <p:nvPr/>
        </p:nvSpPr>
        <p:spPr bwMode="auto">
          <a:xfrm>
            <a:off x="3370263" y="2824163"/>
            <a:ext cx="2362200" cy="842962"/>
          </a:xfrm>
          <a:custGeom>
            <a:avLst/>
            <a:gdLst>
              <a:gd name="T0" fmla="*/ 2147483647 w 8400"/>
              <a:gd name="T1" fmla="*/ 0 h 3200"/>
              <a:gd name="T2" fmla="*/ 0 w 8400"/>
              <a:gd name="T3" fmla="*/ 2147483647 h 3200"/>
              <a:gd name="T4" fmla="*/ 0 w 8400"/>
              <a:gd name="T5" fmla="*/ 2147483647 h 3200"/>
              <a:gd name="T6" fmla="*/ 2147483647 w 8400"/>
              <a:gd name="T7" fmla="*/ 2147483647 h 3200"/>
              <a:gd name="T8" fmla="*/ 2147483647 w 8400"/>
              <a:gd name="T9" fmla="*/ 2147483647 h 3200"/>
              <a:gd name="T10" fmla="*/ 2147483647 w 8400"/>
              <a:gd name="T11" fmla="*/ 2147483647 h 3200"/>
              <a:gd name="T12" fmla="*/ 2147483647 w 8400"/>
              <a:gd name="T13" fmla="*/ 2147483647 h 3200"/>
              <a:gd name="T14" fmla="*/ 2147483647 w 8400"/>
              <a:gd name="T15" fmla="*/ 0 h 3200"/>
              <a:gd name="T16" fmla="*/ 2147483647 w 8400"/>
              <a:gd name="T17" fmla="*/ 0 h 3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400"/>
              <a:gd name="T28" fmla="*/ 0 h 3200"/>
              <a:gd name="T29" fmla="*/ 8400 w 8400"/>
              <a:gd name="T30" fmla="*/ 3200 h 32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400" h="3200">
                <a:moveTo>
                  <a:pt x="400" y="0"/>
                </a:moveTo>
                <a:cubicBezTo>
                  <a:pt x="180" y="0"/>
                  <a:pt x="0" y="180"/>
                  <a:pt x="0" y="400"/>
                </a:cubicBezTo>
                <a:lnTo>
                  <a:pt x="0" y="2800"/>
                </a:lnTo>
                <a:cubicBezTo>
                  <a:pt x="0" y="3021"/>
                  <a:pt x="180" y="3200"/>
                  <a:pt x="400" y="3200"/>
                </a:cubicBezTo>
                <a:lnTo>
                  <a:pt x="8000" y="3200"/>
                </a:lnTo>
                <a:cubicBezTo>
                  <a:pt x="8221" y="3200"/>
                  <a:pt x="8400" y="3021"/>
                  <a:pt x="8400" y="2800"/>
                </a:cubicBezTo>
                <a:lnTo>
                  <a:pt x="8400" y="400"/>
                </a:lnTo>
                <a:cubicBezTo>
                  <a:pt x="8400" y="180"/>
                  <a:pt x="8221" y="0"/>
                  <a:pt x="8000" y="0"/>
                </a:cubicBezTo>
                <a:lnTo>
                  <a:pt x="400" y="0"/>
                </a:lnTo>
                <a:close/>
              </a:path>
            </a:pathLst>
          </a:custGeom>
          <a:solidFill>
            <a:srgbClr val="C0C0C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Freeform 6"/>
          <p:cNvSpPr>
            <a:spLocks/>
          </p:cNvSpPr>
          <p:nvPr/>
        </p:nvSpPr>
        <p:spPr bwMode="auto">
          <a:xfrm>
            <a:off x="3370263" y="2824163"/>
            <a:ext cx="2362200" cy="842962"/>
          </a:xfrm>
          <a:custGeom>
            <a:avLst/>
            <a:gdLst>
              <a:gd name="T0" fmla="*/ 2147483647 w 8400"/>
              <a:gd name="T1" fmla="*/ 0 h 3200"/>
              <a:gd name="T2" fmla="*/ 0 w 8400"/>
              <a:gd name="T3" fmla="*/ 2147483647 h 3200"/>
              <a:gd name="T4" fmla="*/ 0 w 8400"/>
              <a:gd name="T5" fmla="*/ 2147483647 h 3200"/>
              <a:gd name="T6" fmla="*/ 2147483647 w 8400"/>
              <a:gd name="T7" fmla="*/ 2147483647 h 3200"/>
              <a:gd name="T8" fmla="*/ 2147483647 w 8400"/>
              <a:gd name="T9" fmla="*/ 2147483647 h 3200"/>
              <a:gd name="T10" fmla="*/ 2147483647 w 8400"/>
              <a:gd name="T11" fmla="*/ 2147483647 h 3200"/>
              <a:gd name="T12" fmla="*/ 2147483647 w 8400"/>
              <a:gd name="T13" fmla="*/ 2147483647 h 3200"/>
              <a:gd name="T14" fmla="*/ 2147483647 w 8400"/>
              <a:gd name="T15" fmla="*/ 0 h 3200"/>
              <a:gd name="T16" fmla="*/ 2147483647 w 8400"/>
              <a:gd name="T17" fmla="*/ 0 h 3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400"/>
              <a:gd name="T28" fmla="*/ 0 h 3200"/>
              <a:gd name="T29" fmla="*/ 8400 w 8400"/>
              <a:gd name="T30" fmla="*/ 3200 h 32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400" h="3200">
                <a:moveTo>
                  <a:pt x="400" y="0"/>
                </a:moveTo>
                <a:cubicBezTo>
                  <a:pt x="180" y="0"/>
                  <a:pt x="0" y="180"/>
                  <a:pt x="0" y="400"/>
                </a:cubicBezTo>
                <a:lnTo>
                  <a:pt x="0" y="2800"/>
                </a:lnTo>
                <a:cubicBezTo>
                  <a:pt x="0" y="3021"/>
                  <a:pt x="180" y="3200"/>
                  <a:pt x="400" y="3200"/>
                </a:cubicBezTo>
                <a:lnTo>
                  <a:pt x="8000" y="3200"/>
                </a:lnTo>
                <a:cubicBezTo>
                  <a:pt x="8221" y="3200"/>
                  <a:pt x="8400" y="3021"/>
                  <a:pt x="8400" y="2800"/>
                </a:cubicBezTo>
                <a:lnTo>
                  <a:pt x="8400" y="400"/>
                </a:lnTo>
                <a:cubicBezTo>
                  <a:pt x="8400" y="180"/>
                  <a:pt x="8221" y="0"/>
                  <a:pt x="8000" y="0"/>
                </a:cubicBezTo>
                <a:lnTo>
                  <a:pt x="400" y="0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Freeform 7"/>
          <p:cNvSpPr>
            <a:spLocks/>
          </p:cNvSpPr>
          <p:nvPr/>
        </p:nvSpPr>
        <p:spPr bwMode="auto">
          <a:xfrm>
            <a:off x="3895725" y="3141663"/>
            <a:ext cx="1238250" cy="420687"/>
          </a:xfrm>
          <a:custGeom>
            <a:avLst/>
            <a:gdLst>
              <a:gd name="T0" fmla="*/ 2147483647 w 4400"/>
              <a:gd name="T1" fmla="*/ 0 h 1600"/>
              <a:gd name="T2" fmla="*/ 0 w 4400"/>
              <a:gd name="T3" fmla="*/ 2147483647 h 1600"/>
              <a:gd name="T4" fmla="*/ 0 w 4400"/>
              <a:gd name="T5" fmla="*/ 2147483647 h 1600"/>
              <a:gd name="T6" fmla="*/ 2147483647 w 4400"/>
              <a:gd name="T7" fmla="*/ 2147483647 h 1600"/>
              <a:gd name="T8" fmla="*/ 2147483647 w 4400"/>
              <a:gd name="T9" fmla="*/ 2147483647 h 1600"/>
              <a:gd name="T10" fmla="*/ 2147483647 w 4400"/>
              <a:gd name="T11" fmla="*/ 2147483647 h 1600"/>
              <a:gd name="T12" fmla="*/ 2147483647 w 4400"/>
              <a:gd name="T13" fmla="*/ 0 h 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400"/>
              <a:gd name="T22" fmla="*/ 0 h 1600"/>
              <a:gd name="T23" fmla="*/ 4400 w 4400"/>
              <a:gd name="T24" fmla="*/ 1600 h 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400" h="1600">
                <a:moveTo>
                  <a:pt x="2200" y="0"/>
                </a:moveTo>
                <a:cubicBezTo>
                  <a:pt x="985" y="0"/>
                  <a:pt x="0" y="113"/>
                  <a:pt x="0" y="252"/>
                </a:cubicBezTo>
                <a:lnTo>
                  <a:pt x="0" y="1349"/>
                </a:lnTo>
                <a:cubicBezTo>
                  <a:pt x="0" y="1488"/>
                  <a:pt x="985" y="1600"/>
                  <a:pt x="2200" y="1600"/>
                </a:cubicBezTo>
                <a:cubicBezTo>
                  <a:pt x="3416" y="1600"/>
                  <a:pt x="4400" y="1488"/>
                  <a:pt x="4400" y="1349"/>
                </a:cubicBezTo>
                <a:lnTo>
                  <a:pt x="4400" y="252"/>
                </a:lnTo>
                <a:cubicBezTo>
                  <a:pt x="4400" y="113"/>
                  <a:pt x="3416" y="0"/>
                  <a:pt x="2200" y="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9" name="Freeform 8"/>
          <p:cNvSpPr>
            <a:spLocks/>
          </p:cNvSpPr>
          <p:nvPr/>
        </p:nvSpPr>
        <p:spPr bwMode="auto">
          <a:xfrm>
            <a:off x="3895725" y="3141663"/>
            <a:ext cx="1238250" cy="420687"/>
          </a:xfrm>
          <a:custGeom>
            <a:avLst/>
            <a:gdLst>
              <a:gd name="T0" fmla="*/ 2147483647 w 4400"/>
              <a:gd name="T1" fmla="*/ 0 h 1600"/>
              <a:gd name="T2" fmla="*/ 0 w 4400"/>
              <a:gd name="T3" fmla="*/ 2147483647 h 1600"/>
              <a:gd name="T4" fmla="*/ 0 w 4400"/>
              <a:gd name="T5" fmla="*/ 2147483647 h 1600"/>
              <a:gd name="T6" fmla="*/ 2147483647 w 4400"/>
              <a:gd name="T7" fmla="*/ 2147483647 h 1600"/>
              <a:gd name="T8" fmla="*/ 2147483647 w 4400"/>
              <a:gd name="T9" fmla="*/ 2147483647 h 1600"/>
              <a:gd name="T10" fmla="*/ 2147483647 w 4400"/>
              <a:gd name="T11" fmla="*/ 2147483647 h 1600"/>
              <a:gd name="T12" fmla="*/ 2147483647 w 4400"/>
              <a:gd name="T13" fmla="*/ 0 h 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400"/>
              <a:gd name="T22" fmla="*/ 0 h 1600"/>
              <a:gd name="T23" fmla="*/ 4400 w 4400"/>
              <a:gd name="T24" fmla="*/ 1600 h 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400" h="1600">
                <a:moveTo>
                  <a:pt x="2200" y="0"/>
                </a:moveTo>
                <a:cubicBezTo>
                  <a:pt x="985" y="0"/>
                  <a:pt x="0" y="113"/>
                  <a:pt x="0" y="252"/>
                </a:cubicBezTo>
                <a:lnTo>
                  <a:pt x="0" y="1349"/>
                </a:lnTo>
                <a:cubicBezTo>
                  <a:pt x="0" y="1488"/>
                  <a:pt x="985" y="1600"/>
                  <a:pt x="2200" y="1600"/>
                </a:cubicBezTo>
                <a:cubicBezTo>
                  <a:pt x="3416" y="1600"/>
                  <a:pt x="4400" y="1488"/>
                  <a:pt x="4400" y="1349"/>
                </a:cubicBezTo>
                <a:lnTo>
                  <a:pt x="4400" y="252"/>
                </a:lnTo>
                <a:cubicBezTo>
                  <a:pt x="4400" y="113"/>
                  <a:pt x="3416" y="0"/>
                  <a:pt x="2200" y="0"/>
                </a:cubicBezTo>
                <a:close/>
              </a:path>
            </a:pathLst>
          </a:cu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" name="Freeform 9"/>
          <p:cNvSpPr>
            <a:spLocks/>
          </p:cNvSpPr>
          <p:nvPr/>
        </p:nvSpPr>
        <p:spPr bwMode="auto">
          <a:xfrm>
            <a:off x="3895725" y="3206750"/>
            <a:ext cx="1238250" cy="66675"/>
          </a:xfrm>
          <a:custGeom>
            <a:avLst/>
            <a:gdLst>
              <a:gd name="T0" fmla="*/ 0 w 482"/>
              <a:gd name="T1" fmla="*/ 0 h 28"/>
              <a:gd name="T2" fmla="*/ 2147483647 w 482"/>
              <a:gd name="T3" fmla="*/ 2147483647 h 28"/>
              <a:gd name="T4" fmla="*/ 2147483647 w 482"/>
              <a:gd name="T5" fmla="*/ 0 h 28"/>
              <a:gd name="T6" fmla="*/ 0 60000 65536"/>
              <a:gd name="T7" fmla="*/ 0 60000 65536"/>
              <a:gd name="T8" fmla="*/ 0 60000 65536"/>
              <a:gd name="T9" fmla="*/ 0 w 482"/>
              <a:gd name="T10" fmla="*/ 0 h 28"/>
              <a:gd name="T11" fmla="*/ 482 w 482"/>
              <a:gd name="T12" fmla="*/ 28 h 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2" h="28">
                <a:moveTo>
                  <a:pt x="0" y="0"/>
                </a:moveTo>
                <a:cubicBezTo>
                  <a:pt x="0" y="15"/>
                  <a:pt x="108" y="28"/>
                  <a:pt x="241" y="28"/>
                </a:cubicBezTo>
                <a:cubicBezTo>
                  <a:pt x="374" y="28"/>
                  <a:pt x="482" y="15"/>
                  <a:pt x="482" y="0"/>
                </a:cubicBezTo>
              </a:path>
            </a:pathLst>
          </a:cu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1" name="Rectangle 10"/>
          <p:cNvSpPr>
            <a:spLocks noChangeArrowheads="1"/>
          </p:cNvSpPr>
          <p:nvPr/>
        </p:nvSpPr>
        <p:spPr bwMode="auto">
          <a:xfrm>
            <a:off x="4170363" y="3260725"/>
            <a:ext cx="7810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b="0">
                <a:solidFill>
                  <a:srgbClr val="000000"/>
                </a:solidFill>
              </a:rPr>
              <a:t>Registry</a:t>
            </a:r>
            <a:endParaRPr lang="en-US" b="0"/>
          </a:p>
        </p:txBody>
      </p:sp>
      <p:sp>
        <p:nvSpPr>
          <p:cNvPr id="5132" name="Rectangle 11"/>
          <p:cNvSpPr>
            <a:spLocks noChangeArrowheads="1"/>
          </p:cNvSpPr>
          <p:nvPr/>
        </p:nvSpPr>
        <p:spPr bwMode="auto">
          <a:xfrm>
            <a:off x="3895725" y="2819400"/>
            <a:ext cx="1443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b="0">
                <a:solidFill>
                  <a:srgbClr val="000000"/>
                </a:solidFill>
              </a:rPr>
              <a:t>Service brokers</a:t>
            </a:r>
            <a:endParaRPr lang="en-US" b="0"/>
          </a:p>
        </p:txBody>
      </p:sp>
      <p:sp>
        <p:nvSpPr>
          <p:cNvPr id="5133" name="Rectangle 12"/>
          <p:cNvSpPr>
            <a:spLocks noChangeArrowheads="1"/>
          </p:cNvSpPr>
          <p:nvPr/>
        </p:nvSpPr>
        <p:spPr bwMode="auto">
          <a:xfrm>
            <a:off x="4170363" y="3260725"/>
            <a:ext cx="784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b="0">
                <a:solidFill>
                  <a:srgbClr val="000000"/>
                </a:solidFill>
              </a:rPr>
              <a:t>Registry</a:t>
            </a:r>
            <a:endParaRPr lang="en-US" b="0"/>
          </a:p>
        </p:txBody>
      </p:sp>
      <p:sp>
        <p:nvSpPr>
          <p:cNvPr id="5134" name="Line 13"/>
          <p:cNvSpPr>
            <a:spLocks noChangeShapeType="1"/>
          </p:cNvSpPr>
          <p:nvPr/>
        </p:nvSpPr>
        <p:spPr bwMode="auto">
          <a:xfrm flipV="1">
            <a:off x="2079625" y="3395663"/>
            <a:ext cx="1816100" cy="1384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4"/>
          <p:cNvSpPr>
            <a:spLocks noChangeShapeType="1"/>
          </p:cNvSpPr>
          <p:nvPr/>
        </p:nvSpPr>
        <p:spPr bwMode="auto">
          <a:xfrm flipH="1" flipV="1">
            <a:off x="5195888" y="3395663"/>
            <a:ext cx="2079625" cy="1154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36" name="Group 15"/>
          <p:cNvGrpSpPr>
            <a:grpSpLocks/>
          </p:cNvGrpSpPr>
          <p:nvPr/>
        </p:nvGrpSpPr>
        <p:grpSpPr bwMode="auto">
          <a:xfrm>
            <a:off x="6029328" y="4511675"/>
            <a:ext cx="1914526" cy="1050925"/>
            <a:chOff x="3358" y="2181"/>
            <a:chExt cx="949" cy="521"/>
          </a:xfrm>
        </p:grpSpPr>
        <p:sp>
          <p:nvSpPr>
            <p:cNvPr id="5147" name="Freeform 16"/>
            <p:cNvSpPr>
              <a:spLocks/>
            </p:cNvSpPr>
            <p:nvPr/>
          </p:nvSpPr>
          <p:spPr bwMode="auto">
            <a:xfrm>
              <a:off x="3358" y="2181"/>
              <a:ext cx="949" cy="521"/>
            </a:xfrm>
            <a:custGeom>
              <a:avLst/>
              <a:gdLst>
                <a:gd name="T0" fmla="*/ 0 w 6800"/>
                <a:gd name="T1" fmla="*/ 0 h 4000"/>
                <a:gd name="T2" fmla="*/ 0 w 6800"/>
                <a:gd name="T3" fmla="*/ 0 h 4000"/>
                <a:gd name="T4" fmla="*/ 0 w 6800"/>
                <a:gd name="T5" fmla="*/ 0 h 4000"/>
                <a:gd name="T6" fmla="*/ 0 w 6800"/>
                <a:gd name="T7" fmla="*/ 0 h 4000"/>
                <a:gd name="T8" fmla="*/ 0 w 6800"/>
                <a:gd name="T9" fmla="*/ 0 h 4000"/>
                <a:gd name="T10" fmla="*/ 0 w 6800"/>
                <a:gd name="T11" fmla="*/ 0 h 4000"/>
                <a:gd name="T12" fmla="*/ 0 w 6800"/>
                <a:gd name="T13" fmla="*/ 0 h 4000"/>
                <a:gd name="T14" fmla="*/ 0 w 6800"/>
                <a:gd name="T15" fmla="*/ 0 h 4000"/>
                <a:gd name="T16" fmla="*/ 0 w 6800"/>
                <a:gd name="T17" fmla="*/ 0 h 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800"/>
                <a:gd name="T28" fmla="*/ 0 h 4000"/>
                <a:gd name="T29" fmla="*/ 6800 w 6800"/>
                <a:gd name="T30" fmla="*/ 4000 h 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800" h="4000">
                  <a:moveTo>
                    <a:pt x="500" y="0"/>
                  </a:moveTo>
                  <a:cubicBezTo>
                    <a:pt x="224" y="0"/>
                    <a:pt x="0" y="224"/>
                    <a:pt x="0" y="500"/>
                  </a:cubicBezTo>
                  <a:lnTo>
                    <a:pt x="0" y="3500"/>
                  </a:lnTo>
                  <a:cubicBezTo>
                    <a:pt x="0" y="3777"/>
                    <a:pt x="224" y="4000"/>
                    <a:pt x="500" y="4000"/>
                  </a:cubicBezTo>
                  <a:lnTo>
                    <a:pt x="6300" y="4000"/>
                  </a:lnTo>
                  <a:cubicBezTo>
                    <a:pt x="6577" y="4000"/>
                    <a:pt x="6800" y="3777"/>
                    <a:pt x="6800" y="3500"/>
                  </a:cubicBezTo>
                  <a:lnTo>
                    <a:pt x="6800" y="500"/>
                  </a:lnTo>
                  <a:cubicBezTo>
                    <a:pt x="6800" y="224"/>
                    <a:pt x="6577" y="0"/>
                    <a:pt x="6300" y="0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rgbClr val="99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8" name="Freeform 17"/>
            <p:cNvSpPr>
              <a:spLocks/>
            </p:cNvSpPr>
            <p:nvPr/>
          </p:nvSpPr>
          <p:spPr bwMode="auto">
            <a:xfrm>
              <a:off x="3358" y="2181"/>
              <a:ext cx="949" cy="521"/>
            </a:xfrm>
            <a:custGeom>
              <a:avLst/>
              <a:gdLst>
                <a:gd name="T0" fmla="*/ 0 w 6800"/>
                <a:gd name="T1" fmla="*/ 0 h 4000"/>
                <a:gd name="T2" fmla="*/ 0 w 6800"/>
                <a:gd name="T3" fmla="*/ 0 h 4000"/>
                <a:gd name="T4" fmla="*/ 0 w 6800"/>
                <a:gd name="T5" fmla="*/ 0 h 4000"/>
                <a:gd name="T6" fmla="*/ 0 w 6800"/>
                <a:gd name="T7" fmla="*/ 0 h 4000"/>
                <a:gd name="T8" fmla="*/ 0 w 6800"/>
                <a:gd name="T9" fmla="*/ 0 h 4000"/>
                <a:gd name="T10" fmla="*/ 0 w 6800"/>
                <a:gd name="T11" fmla="*/ 0 h 4000"/>
                <a:gd name="T12" fmla="*/ 0 w 6800"/>
                <a:gd name="T13" fmla="*/ 0 h 4000"/>
                <a:gd name="T14" fmla="*/ 0 w 6800"/>
                <a:gd name="T15" fmla="*/ 0 h 4000"/>
                <a:gd name="T16" fmla="*/ 0 w 6800"/>
                <a:gd name="T17" fmla="*/ 0 h 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800"/>
                <a:gd name="T28" fmla="*/ 0 h 4000"/>
                <a:gd name="T29" fmla="*/ 6800 w 6800"/>
                <a:gd name="T30" fmla="*/ 4000 h 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800" h="4000">
                  <a:moveTo>
                    <a:pt x="500" y="0"/>
                  </a:moveTo>
                  <a:cubicBezTo>
                    <a:pt x="224" y="0"/>
                    <a:pt x="0" y="224"/>
                    <a:pt x="0" y="500"/>
                  </a:cubicBezTo>
                  <a:lnTo>
                    <a:pt x="0" y="3500"/>
                  </a:lnTo>
                  <a:cubicBezTo>
                    <a:pt x="0" y="3777"/>
                    <a:pt x="224" y="4000"/>
                    <a:pt x="500" y="4000"/>
                  </a:cubicBezTo>
                  <a:lnTo>
                    <a:pt x="6300" y="4000"/>
                  </a:lnTo>
                  <a:cubicBezTo>
                    <a:pt x="6577" y="4000"/>
                    <a:pt x="6800" y="3777"/>
                    <a:pt x="6800" y="3500"/>
                  </a:cubicBezTo>
                  <a:lnTo>
                    <a:pt x="6800" y="500"/>
                  </a:lnTo>
                  <a:cubicBezTo>
                    <a:pt x="6800" y="224"/>
                    <a:pt x="6577" y="0"/>
                    <a:pt x="6300" y="0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rgbClr val="990000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9" name="Rectangle 18"/>
            <p:cNvSpPr>
              <a:spLocks noChangeArrowheads="1"/>
            </p:cNvSpPr>
            <p:nvPr/>
          </p:nvSpPr>
          <p:spPr bwMode="auto">
            <a:xfrm>
              <a:off x="3440" y="2197"/>
              <a:ext cx="804" cy="13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b="0">
                  <a:solidFill>
                    <a:schemeClr val="bg1"/>
                  </a:solidFill>
                </a:rPr>
                <a:t>Service providers</a:t>
              </a:r>
            </a:p>
          </p:txBody>
        </p:sp>
        <p:sp>
          <p:nvSpPr>
            <p:cNvPr id="5150" name="Freeform 19"/>
            <p:cNvSpPr>
              <a:spLocks/>
            </p:cNvSpPr>
            <p:nvPr/>
          </p:nvSpPr>
          <p:spPr bwMode="auto">
            <a:xfrm>
              <a:off x="3525" y="2389"/>
              <a:ext cx="726" cy="261"/>
            </a:xfrm>
            <a:custGeom>
              <a:avLst/>
              <a:gdLst>
                <a:gd name="T0" fmla="*/ 0 w 5200"/>
                <a:gd name="T1" fmla="*/ 0 h 2000"/>
                <a:gd name="T2" fmla="*/ 0 w 5200"/>
                <a:gd name="T3" fmla="*/ 0 h 2000"/>
                <a:gd name="T4" fmla="*/ 0 w 5200"/>
                <a:gd name="T5" fmla="*/ 0 h 2000"/>
                <a:gd name="T6" fmla="*/ 0 w 5200"/>
                <a:gd name="T7" fmla="*/ 0 h 2000"/>
                <a:gd name="T8" fmla="*/ 0 w 5200"/>
                <a:gd name="T9" fmla="*/ 0 h 2000"/>
                <a:gd name="T10" fmla="*/ 0 w 5200"/>
                <a:gd name="T11" fmla="*/ 0 h 2000"/>
                <a:gd name="T12" fmla="*/ 0 w 5200"/>
                <a:gd name="T13" fmla="*/ 0 h 2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00"/>
                <a:gd name="T22" fmla="*/ 0 h 2000"/>
                <a:gd name="T23" fmla="*/ 5200 w 5200"/>
                <a:gd name="T24" fmla="*/ 2000 h 2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00" h="2000">
                  <a:moveTo>
                    <a:pt x="2600" y="0"/>
                  </a:moveTo>
                  <a:cubicBezTo>
                    <a:pt x="1164" y="0"/>
                    <a:pt x="0" y="141"/>
                    <a:pt x="0" y="314"/>
                  </a:cubicBezTo>
                  <a:lnTo>
                    <a:pt x="0" y="1686"/>
                  </a:lnTo>
                  <a:cubicBezTo>
                    <a:pt x="0" y="1860"/>
                    <a:pt x="1164" y="2000"/>
                    <a:pt x="2600" y="2000"/>
                  </a:cubicBezTo>
                  <a:cubicBezTo>
                    <a:pt x="4036" y="2000"/>
                    <a:pt x="5200" y="1860"/>
                    <a:pt x="5200" y="1686"/>
                  </a:cubicBezTo>
                  <a:lnTo>
                    <a:pt x="5200" y="314"/>
                  </a:lnTo>
                  <a:cubicBezTo>
                    <a:pt x="5200" y="141"/>
                    <a:pt x="4036" y="0"/>
                    <a:pt x="2600" y="0"/>
                  </a:cubicBezTo>
                  <a:close/>
                </a:path>
              </a:pathLst>
            </a:custGeom>
            <a:solidFill>
              <a:srgbClr val="99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1" name="Freeform 20"/>
            <p:cNvSpPr>
              <a:spLocks/>
            </p:cNvSpPr>
            <p:nvPr/>
          </p:nvSpPr>
          <p:spPr bwMode="auto">
            <a:xfrm>
              <a:off x="3525" y="2389"/>
              <a:ext cx="726" cy="261"/>
            </a:xfrm>
            <a:custGeom>
              <a:avLst/>
              <a:gdLst>
                <a:gd name="T0" fmla="*/ 0 w 5200"/>
                <a:gd name="T1" fmla="*/ 0 h 2000"/>
                <a:gd name="T2" fmla="*/ 0 w 5200"/>
                <a:gd name="T3" fmla="*/ 0 h 2000"/>
                <a:gd name="T4" fmla="*/ 0 w 5200"/>
                <a:gd name="T5" fmla="*/ 0 h 2000"/>
                <a:gd name="T6" fmla="*/ 0 w 5200"/>
                <a:gd name="T7" fmla="*/ 0 h 2000"/>
                <a:gd name="T8" fmla="*/ 0 w 5200"/>
                <a:gd name="T9" fmla="*/ 0 h 2000"/>
                <a:gd name="T10" fmla="*/ 0 w 5200"/>
                <a:gd name="T11" fmla="*/ 0 h 2000"/>
                <a:gd name="T12" fmla="*/ 0 w 5200"/>
                <a:gd name="T13" fmla="*/ 0 h 2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00"/>
                <a:gd name="T22" fmla="*/ 0 h 2000"/>
                <a:gd name="T23" fmla="*/ 5200 w 5200"/>
                <a:gd name="T24" fmla="*/ 2000 h 2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00" h="2000">
                  <a:moveTo>
                    <a:pt x="2600" y="0"/>
                  </a:moveTo>
                  <a:cubicBezTo>
                    <a:pt x="1164" y="0"/>
                    <a:pt x="0" y="141"/>
                    <a:pt x="0" y="314"/>
                  </a:cubicBezTo>
                  <a:lnTo>
                    <a:pt x="0" y="1686"/>
                  </a:lnTo>
                  <a:cubicBezTo>
                    <a:pt x="0" y="1860"/>
                    <a:pt x="1164" y="2000"/>
                    <a:pt x="2600" y="2000"/>
                  </a:cubicBezTo>
                  <a:cubicBezTo>
                    <a:pt x="4036" y="2000"/>
                    <a:pt x="5200" y="1860"/>
                    <a:pt x="5200" y="1686"/>
                  </a:cubicBezTo>
                  <a:lnTo>
                    <a:pt x="5200" y="314"/>
                  </a:lnTo>
                  <a:cubicBezTo>
                    <a:pt x="5200" y="141"/>
                    <a:pt x="4036" y="0"/>
                    <a:pt x="2600" y="0"/>
                  </a:cubicBezTo>
                  <a:close/>
                </a:path>
              </a:pathLst>
            </a:custGeom>
            <a:solidFill>
              <a:srgbClr val="990000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2" name="Freeform 21"/>
            <p:cNvSpPr>
              <a:spLocks/>
            </p:cNvSpPr>
            <p:nvPr/>
          </p:nvSpPr>
          <p:spPr bwMode="auto">
            <a:xfrm>
              <a:off x="3525" y="2430"/>
              <a:ext cx="726" cy="41"/>
            </a:xfrm>
            <a:custGeom>
              <a:avLst/>
              <a:gdLst>
                <a:gd name="T0" fmla="*/ 0 w 570"/>
                <a:gd name="T1" fmla="*/ 0 h 35"/>
                <a:gd name="T2" fmla="*/ 2147483647 w 570"/>
                <a:gd name="T3" fmla="*/ 2249193 h 35"/>
                <a:gd name="T4" fmla="*/ 2147483647 w 570"/>
                <a:gd name="T5" fmla="*/ 0 h 35"/>
                <a:gd name="T6" fmla="*/ 0 60000 65536"/>
                <a:gd name="T7" fmla="*/ 0 60000 65536"/>
                <a:gd name="T8" fmla="*/ 0 60000 65536"/>
                <a:gd name="T9" fmla="*/ 0 w 570"/>
                <a:gd name="T10" fmla="*/ 0 h 35"/>
                <a:gd name="T11" fmla="*/ 570 w 570"/>
                <a:gd name="T12" fmla="*/ 35 h 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0" h="35">
                  <a:moveTo>
                    <a:pt x="0" y="0"/>
                  </a:moveTo>
                  <a:cubicBezTo>
                    <a:pt x="0" y="19"/>
                    <a:pt x="128" y="35"/>
                    <a:pt x="285" y="35"/>
                  </a:cubicBezTo>
                  <a:cubicBezTo>
                    <a:pt x="442" y="35"/>
                    <a:pt x="570" y="19"/>
                    <a:pt x="570" y="0"/>
                  </a:cubicBezTo>
                </a:path>
              </a:pathLst>
            </a:custGeom>
            <a:solidFill>
              <a:srgbClr val="990000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3" name="Rectangle 22"/>
            <p:cNvSpPr>
              <a:spLocks noChangeArrowheads="1"/>
            </p:cNvSpPr>
            <p:nvPr/>
          </p:nvSpPr>
          <p:spPr bwMode="auto">
            <a:xfrm>
              <a:off x="3564" y="2480"/>
              <a:ext cx="658" cy="13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b="0" dirty="0">
                  <a:solidFill>
                    <a:schemeClr val="bg1"/>
                  </a:solidFill>
                </a:rPr>
                <a:t>Active objects</a:t>
              </a:r>
            </a:p>
          </p:txBody>
        </p:sp>
      </p:grpSp>
      <p:grpSp>
        <p:nvGrpSpPr>
          <p:cNvPr id="5137" name="Group 23"/>
          <p:cNvGrpSpPr>
            <a:grpSpLocks/>
          </p:cNvGrpSpPr>
          <p:nvPr/>
        </p:nvGrpSpPr>
        <p:grpSpPr bwMode="auto">
          <a:xfrm>
            <a:off x="990600" y="4578350"/>
            <a:ext cx="2025650" cy="984250"/>
            <a:chOff x="860" y="2214"/>
            <a:chExt cx="1004" cy="488"/>
          </a:xfrm>
        </p:grpSpPr>
        <p:sp>
          <p:nvSpPr>
            <p:cNvPr id="5142" name="Freeform 24"/>
            <p:cNvSpPr>
              <a:spLocks/>
            </p:cNvSpPr>
            <p:nvPr/>
          </p:nvSpPr>
          <p:spPr bwMode="auto">
            <a:xfrm>
              <a:off x="860" y="2214"/>
              <a:ext cx="1004" cy="488"/>
            </a:xfrm>
            <a:custGeom>
              <a:avLst/>
              <a:gdLst>
                <a:gd name="T0" fmla="*/ 0 w 7200"/>
                <a:gd name="T1" fmla="*/ 0 h 3741"/>
                <a:gd name="T2" fmla="*/ 0 w 7200"/>
                <a:gd name="T3" fmla="*/ 0 h 3741"/>
                <a:gd name="T4" fmla="*/ 0 w 7200"/>
                <a:gd name="T5" fmla="*/ 0 h 3741"/>
                <a:gd name="T6" fmla="*/ 0 w 7200"/>
                <a:gd name="T7" fmla="*/ 0 h 3741"/>
                <a:gd name="T8" fmla="*/ 0 w 7200"/>
                <a:gd name="T9" fmla="*/ 0 h 3741"/>
                <a:gd name="T10" fmla="*/ 0 w 7200"/>
                <a:gd name="T11" fmla="*/ 0 h 3741"/>
                <a:gd name="T12" fmla="*/ 0 w 7200"/>
                <a:gd name="T13" fmla="*/ 0 h 3741"/>
                <a:gd name="T14" fmla="*/ 0 w 7200"/>
                <a:gd name="T15" fmla="*/ 0 h 3741"/>
                <a:gd name="T16" fmla="*/ 0 w 7200"/>
                <a:gd name="T17" fmla="*/ 0 h 37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00"/>
                <a:gd name="T28" fmla="*/ 0 h 3741"/>
                <a:gd name="T29" fmla="*/ 7200 w 7200"/>
                <a:gd name="T30" fmla="*/ 3741 h 37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00" h="3741">
                  <a:moveTo>
                    <a:pt x="468" y="0"/>
                  </a:moveTo>
                  <a:cubicBezTo>
                    <a:pt x="210" y="0"/>
                    <a:pt x="0" y="209"/>
                    <a:pt x="0" y="468"/>
                  </a:cubicBezTo>
                  <a:lnTo>
                    <a:pt x="0" y="3274"/>
                  </a:lnTo>
                  <a:cubicBezTo>
                    <a:pt x="0" y="3532"/>
                    <a:pt x="210" y="3741"/>
                    <a:pt x="468" y="3741"/>
                  </a:cubicBezTo>
                  <a:lnTo>
                    <a:pt x="6733" y="3741"/>
                  </a:lnTo>
                  <a:cubicBezTo>
                    <a:pt x="6991" y="3741"/>
                    <a:pt x="7200" y="3532"/>
                    <a:pt x="7200" y="3274"/>
                  </a:cubicBezTo>
                  <a:lnTo>
                    <a:pt x="7200" y="468"/>
                  </a:lnTo>
                  <a:cubicBezTo>
                    <a:pt x="7200" y="209"/>
                    <a:pt x="6991" y="0"/>
                    <a:pt x="6733" y="0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C0C0C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Freeform 25"/>
            <p:cNvSpPr>
              <a:spLocks/>
            </p:cNvSpPr>
            <p:nvPr/>
          </p:nvSpPr>
          <p:spPr bwMode="auto">
            <a:xfrm>
              <a:off x="860" y="2214"/>
              <a:ext cx="1004" cy="488"/>
            </a:xfrm>
            <a:custGeom>
              <a:avLst/>
              <a:gdLst>
                <a:gd name="T0" fmla="*/ 0 w 7200"/>
                <a:gd name="T1" fmla="*/ 0 h 3741"/>
                <a:gd name="T2" fmla="*/ 0 w 7200"/>
                <a:gd name="T3" fmla="*/ 0 h 3741"/>
                <a:gd name="T4" fmla="*/ 0 w 7200"/>
                <a:gd name="T5" fmla="*/ 0 h 3741"/>
                <a:gd name="T6" fmla="*/ 0 w 7200"/>
                <a:gd name="T7" fmla="*/ 0 h 3741"/>
                <a:gd name="T8" fmla="*/ 0 w 7200"/>
                <a:gd name="T9" fmla="*/ 0 h 3741"/>
                <a:gd name="T10" fmla="*/ 0 w 7200"/>
                <a:gd name="T11" fmla="*/ 0 h 3741"/>
                <a:gd name="T12" fmla="*/ 0 w 7200"/>
                <a:gd name="T13" fmla="*/ 0 h 3741"/>
                <a:gd name="T14" fmla="*/ 0 w 7200"/>
                <a:gd name="T15" fmla="*/ 0 h 3741"/>
                <a:gd name="T16" fmla="*/ 0 w 7200"/>
                <a:gd name="T17" fmla="*/ 0 h 37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00"/>
                <a:gd name="T28" fmla="*/ 0 h 3741"/>
                <a:gd name="T29" fmla="*/ 7200 w 7200"/>
                <a:gd name="T30" fmla="*/ 3741 h 37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00" h="3741">
                  <a:moveTo>
                    <a:pt x="468" y="0"/>
                  </a:moveTo>
                  <a:cubicBezTo>
                    <a:pt x="210" y="0"/>
                    <a:pt x="0" y="209"/>
                    <a:pt x="0" y="468"/>
                  </a:cubicBezTo>
                  <a:lnTo>
                    <a:pt x="0" y="3274"/>
                  </a:lnTo>
                  <a:cubicBezTo>
                    <a:pt x="0" y="3532"/>
                    <a:pt x="210" y="3741"/>
                    <a:pt x="468" y="3741"/>
                  </a:cubicBezTo>
                  <a:lnTo>
                    <a:pt x="6733" y="3741"/>
                  </a:lnTo>
                  <a:cubicBezTo>
                    <a:pt x="6991" y="3741"/>
                    <a:pt x="7200" y="3532"/>
                    <a:pt x="7200" y="3274"/>
                  </a:cubicBezTo>
                  <a:lnTo>
                    <a:pt x="7200" y="468"/>
                  </a:lnTo>
                  <a:cubicBezTo>
                    <a:pt x="7200" y="209"/>
                    <a:pt x="6991" y="0"/>
                    <a:pt x="6733" y="0"/>
                  </a:cubicBezTo>
                  <a:lnTo>
                    <a:pt x="468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Rectangle 26"/>
            <p:cNvSpPr>
              <a:spLocks noChangeArrowheads="1"/>
            </p:cNvSpPr>
            <p:nvPr/>
          </p:nvSpPr>
          <p:spPr bwMode="auto">
            <a:xfrm>
              <a:off x="898" y="2215"/>
              <a:ext cx="938" cy="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b="0">
                  <a:solidFill>
                    <a:srgbClr val="000000"/>
                  </a:solidFill>
                </a:rPr>
                <a:t>Application builders</a:t>
              </a:r>
              <a:endParaRPr lang="en-US" b="0"/>
            </a:p>
          </p:txBody>
        </p:sp>
        <p:sp>
          <p:nvSpPr>
            <p:cNvPr id="5145" name="Freeform 27"/>
            <p:cNvSpPr>
              <a:spLocks/>
            </p:cNvSpPr>
            <p:nvPr/>
          </p:nvSpPr>
          <p:spPr bwMode="auto">
            <a:xfrm>
              <a:off x="916" y="2389"/>
              <a:ext cx="892" cy="261"/>
            </a:xfrm>
            <a:custGeom>
              <a:avLst/>
              <a:gdLst>
                <a:gd name="T0" fmla="*/ 0 w 6400"/>
                <a:gd name="T1" fmla="*/ 0 h 2000"/>
                <a:gd name="T2" fmla="*/ 0 w 6400"/>
                <a:gd name="T3" fmla="*/ 0 h 2000"/>
                <a:gd name="T4" fmla="*/ 0 w 6400"/>
                <a:gd name="T5" fmla="*/ 0 h 2000"/>
                <a:gd name="T6" fmla="*/ 0 w 6400"/>
                <a:gd name="T7" fmla="*/ 0 h 2000"/>
                <a:gd name="T8" fmla="*/ 0 w 6400"/>
                <a:gd name="T9" fmla="*/ 0 h 2000"/>
                <a:gd name="T10" fmla="*/ 0 w 6400"/>
                <a:gd name="T11" fmla="*/ 0 h 2000"/>
                <a:gd name="T12" fmla="*/ 0 w 6400"/>
                <a:gd name="T13" fmla="*/ 0 h 2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00"/>
                <a:gd name="T22" fmla="*/ 0 h 2000"/>
                <a:gd name="T23" fmla="*/ 6400 w 6400"/>
                <a:gd name="T24" fmla="*/ 2000 h 2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00" h="2000">
                  <a:moveTo>
                    <a:pt x="6400" y="1000"/>
                  </a:moveTo>
                  <a:cubicBezTo>
                    <a:pt x="6400" y="1553"/>
                    <a:pt x="5926" y="2000"/>
                    <a:pt x="5339" y="2000"/>
                  </a:cubicBezTo>
                  <a:lnTo>
                    <a:pt x="1062" y="2000"/>
                  </a:lnTo>
                  <a:cubicBezTo>
                    <a:pt x="475" y="2000"/>
                    <a:pt x="0" y="1553"/>
                    <a:pt x="0" y="1000"/>
                  </a:cubicBezTo>
                  <a:cubicBezTo>
                    <a:pt x="0" y="448"/>
                    <a:pt x="475" y="0"/>
                    <a:pt x="1062" y="0"/>
                  </a:cubicBezTo>
                  <a:lnTo>
                    <a:pt x="5339" y="0"/>
                  </a:lnTo>
                  <a:cubicBezTo>
                    <a:pt x="5926" y="0"/>
                    <a:pt x="6400" y="448"/>
                    <a:pt x="6400" y="100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6" name="Rectangle 30"/>
            <p:cNvSpPr>
              <a:spLocks noChangeArrowheads="1"/>
            </p:cNvSpPr>
            <p:nvPr/>
          </p:nvSpPr>
          <p:spPr bwMode="auto">
            <a:xfrm>
              <a:off x="1049" y="2438"/>
              <a:ext cx="585" cy="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b="0">
                  <a:solidFill>
                    <a:srgbClr val="000000"/>
                  </a:solidFill>
                </a:rPr>
                <a:t>Applications</a:t>
              </a:r>
              <a:endParaRPr lang="en-US" b="0"/>
            </a:p>
          </p:txBody>
        </p:sp>
      </p:grpSp>
      <p:sp>
        <p:nvSpPr>
          <p:cNvPr id="5138" name="Line 31"/>
          <p:cNvSpPr>
            <a:spLocks noChangeShapeType="1"/>
          </p:cNvSpPr>
          <p:nvPr/>
        </p:nvSpPr>
        <p:spPr bwMode="auto">
          <a:xfrm flipV="1">
            <a:off x="3032125" y="5078413"/>
            <a:ext cx="3001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9" name="Line 32"/>
          <p:cNvSpPr>
            <a:spLocks noChangeShapeType="1"/>
          </p:cNvSpPr>
          <p:nvPr/>
        </p:nvSpPr>
        <p:spPr bwMode="auto">
          <a:xfrm flipH="1">
            <a:off x="3032125" y="5272088"/>
            <a:ext cx="3001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0" name="Rounded Rectangular Callout 34"/>
          <p:cNvSpPr>
            <a:spLocks noChangeArrowheads="1"/>
          </p:cNvSpPr>
          <p:nvPr/>
        </p:nvSpPr>
        <p:spPr bwMode="auto">
          <a:xfrm>
            <a:off x="7275513" y="2914650"/>
            <a:ext cx="1570037" cy="971550"/>
          </a:xfrm>
          <a:prstGeom prst="wedgeRoundRectCallout">
            <a:avLst>
              <a:gd name="adj1" fmla="val -40546"/>
              <a:gd name="adj2" fmla="val 11176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2400" b="0"/>
              <a:t>This Chapter</a:t>
            </a:r>
          </a:p>
        </p:txBody>
      </p:sp>
      <p:sp>
        <p:nvSpPr>
          <p:cNvPr id="5141" name="Rounded Rectangular Callout 35"/>
          <p:cNvSpPr>
            <a:spLocks noChangeArrowheads="1"/>
          </p:cNvSpPr>
          <p:nvPr/>
        </p:nvSpPr>
        <p:spPr bwMode="auto">
          <a:xfrm>
            <a:off x="76200" y="2787650"/>
            <a:ext cx="1773238" cy="971550"/>
          </a:xfrm>
          <a:prstGeom prst="wedgeRoundRectCallout">
            <a:avLst>
              <a:gd name="adj1" fmla="val 33961"/>
              <a:gd name="adj2" fmla="val 12914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2400" b="0" dirty="0"/>
              <a:t>The Rest of Chapters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377950" y="152400"/>
            <a:ext cx="7620000" cy="623888"/>
          </a:xfrm>
        </p:spPr>
        <p:txBody>
          <a:bodyPr/>
          <a:lstStyle/>
          <a:p>
            <a:r>
              <a:rPr lang="en-US"/>
              <a:t>Adding HTTP GET for Public Access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9BA2D54-BD4E-4B99-AC88-7099D90C67DE}" type="slidenum">
              <a:rPr lang="en-US" b="0" smtClean="0">
                <a:solidFill>
                  <a:schemeClr val="tx2"/>
                </a:solidFill>
              </a:rPr>
              <a:pPr/>
              <a:t>30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458200" cy="3222625"/>
          </a:xfrm>
        </p:spPr>
        <p:txBody>
          <a:bodyPr/>
          <a:lstStyle/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sz="2400" dirty="0"/>
              <a:t>4.	 </a:t>
            </a:r>
            <a:r>
              <a:rPr lang="en-US" sz="2400" dirty="0">
                <a:solidFill>
                  <a:srgbClr val="0000FF"/>
                </a:solidFill>
              </a:rPr>
              <a:t>Add metadata for public access</a:t>
            </a:r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0000FF"/>
                </a:solidFill>
              </a:rPr>
              <a:t>	</a:t>
            </a:r>
            <a:r>
              <a:rPr lang="en-US" sz="2400" dirty="0" err="1"/>
              <a:t>System.ServiceModel.Description.</a:t>
            </a:r>
            <a:r>
              <a:rPr lang="en-US" sz="2400" dirty="0" err="1">
                <a:solidFill>
                  <a:srgbClr val="0000FF"/>
                </a:solidFill>
              </a:rPr>
              <a:t>ServiceMetadataBehavior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 err="1">
                <a:solidFill>
                  <a:srgbClr val="C00000"/>
                </a:solidFill>
              </a:rPr>
              <a:t>smb</a:t>
            </a:r>
            <a:r>
              <a:rPr lang="en-US" sz="2400" dirty="0"/>
              <a:t> = new </a:t>
            </a:r>
            <a:r>
              <a:rPr lang="en-US" sz="2400" dirty="0" err="1"/>
              <a:t>System.ServiceModel.Description.ServiceMetadataBehavior</a:t>
            </a:r>
            <a:r>
              <a:rPr lang="en-US" sz="2400" dirty="0"/>
              <a:t>( );</a:t>
            </a:r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00FF"/>
                </a:solidFill>
              </a:rPr>
              <a:t>smb.HttpGetEnabled</a:t>
            </a:r>
            <a:r>
              <a:rPr lang="en-US" sz="2400" dirty="0">
                <a:solidFill>
                  <a:srgbClr val="0000FF"/>
                </a:solidFill>
              </a:rPr>
              <a:t> = true;</a:t>
            </a:r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selfHost.Description.Behaviors.Add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smb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buFont typeface="Wingdings" pitchFamily="2" charset="2"/>
              <a:buNone/>
              <a:defRPr/>
            </a:pPr>
            <a:endParaRPr lang="en-US" sz="2400" dirty="0"/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endParaRPr lang="en-US" dirty="0"/>
          </a:p>
        </p:txBody>
      </p:sp>
      <p:sp>
        <p:nvSpPr>
          <p:cNvPr id="11" name="Oval 10"/>
          <p:cNvSpPr/>
          <p:nvPr/>
        </p:nvSpPr>
        <p:spPr bwMode="auto">
          <a:xfrm>
            <a:off x="5486400" y="3200400"/>
            <a:ext cx="3657600" cy="3657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702" name="Oval 11"/>
          <p:cNvSpPr>
            <a:spLocks noChangeArrowheads="1"/>
          </p:cNvSpPr>
          <p:nvPr/>
        </p:nvSpPr>
        <p:spPr bwMode="auto">
          <a:xfrm>
            <a:off x="6203950" y="391953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Oval 12"/>
          <p:cNvSpPr>
            <a:spLocks noChangeArrowheads="1"/>
          </p:cNvSpPr>
          <p:nvPr/>
        </p:nvSpPr>
        <p:spPr bwMode="auto">
          <a:xfrm>
            <a:off x="6508750" y="422433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Rectangle 13"/>
          <p:cNvSpPr>
            <a:spLocks noChangeArrowheads="1"/>
          </p:cNvSpPr>
          <p:nvPr/>
        </p:nvSpPr>
        <p:spPr bwMode="auto">
          <a:xfrm>
            <a:off x="6357938" y="4572000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29705" name="TextBox 14"/>
          <p:cNvSpPr txBox="1">
            <a:spLocks noChangeArrowheads="1"/>
          </p:cNvSpPr>
          <p:nvPr/>
        </p:nvSpPr>
        <p:spPr bwMode="auto">
          <a:xfrm>
            <a:off x="6815138" y="3919538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29706" name="Rectangle 15"/>
          <p:cNvSpPr>
            <a:spLocks noChangeArrowheads="1"/>
          </p:cNvSpPr>
          <p:nvPr/>
        </p:nvSpPr>
        <p:spPr bwMode="auto">
          <a:xfrm>
            <a:off x="6629400" y="6135688"/>
            <a:ext cx="1422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0"/>
              <a:t>Self-Hosting </a:t>
            </a:r>
          </a:p>
          <a:p>
            <a:pPr algn="ctr"/>
            <a:r>
              <a:rPr lang="en-US" b="0"/>
              <a:t>Service</a:t>
            </a:r>
          </a:p>
        </p:txBody>
      </p:sp>
      <p:sp>
        <p:nvSpPr>
          <p:cNvPr id="29707" name="Rectangle 16"/>
          <p:cNvSpPr>
            <a:spLocks noChangeArrowheads="1"/>
          </p:cNvSpPr>
          <p:nvPr/>
        </p:nvSpPr>
        <p:spPr bwMode="auto">
          <a:xfrm>
            <a:off x="4991100" y="43783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Address</a:t>
            </a:r>
          </a:p>
        </p:txBody>
      </p:sp>
      <p:sp>
        <p:nvSpPr>
          <p:cNvPr id="29708" name="Rectangle 17"/>
          <p:cNvSpPr>
            <a:spLocks noChangeArrowheads="1"/>
          </p:cNvSpPr>
          <p:nvPr/>
        </p:nvSpPr>
        <p:spPr bwMode="auto">
          <a:xfrm>
            <a:off x="4991100" y="52927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Contract</a:t>
            </a:r>
          </a:p>
        </p:txBody>
      </p:sp>
      <p:sp>
        <p:nvSpPr>
          <p:cNvPr id="29709" name="Rectangle 18"/>
          <p:cNvSpPr>
            <a:spLocks noChangeArrowheads="1"/>
          </p:cNvSpPr>
          <p:nvPr/>
        </p:nvSpPr>
        <p:spPr bwMode="auto">
          <a:xfrm>
            <a:off x="4991100" y="48355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Binding</a:t>
            </a:r>
          </a:p>
        </p:txBody>
      </p:sp>
      <p:sp>
        <p:nvSpPr>
          <p:cNvPr id="23567" name="Rounded Rectangle 19"/>
          <p:cNvSpPr>
            <a:spLocks noChangeArrowheads="1"/>
          </p:cNvSpPr>
          <p:nvPr/>
        </p:nvSpPr>
        <p:spPr bwMode="auto">
          <a:xfrm>
            <a:off x="5905500" y="3281363"/>
            <a:ext cx="2881313" cy="681037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ServiceMetadataBehavior</a:t>
            </a:r>
          </a:p>
          <a:p>
            <a:pPr algn="ctr"/>
            <a:r>
              <a:rPr lang="en-US" b="0">
                <a:solidFill>
                  <a:srgbClr val="0000FF"/>
                </a:solidFill>
              </a:rPr>
              <a:t>(HTTP GET)</a:t>
            </a:r>
          </a:p>
        </p:txBody>
      </p:sp>
      <p:sp>
        <p:nvSpPr>
          <p:cNvPr id="29711" name="Rectangle 25"/>
          <p:cNvSpPr>
            <a:spLocks noChangeArrowheads="1"/>
          </p:cNvSpPr>
          <p:nvPr/>
        </p:nvSpPr>
        <p:spPr bwMode="auto">
          <a:xfrm>
            <a:off x="4916488" y="5715000"/>
            <a:ext cx="1030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Endpoint</a:t>
            </a:r>
          </a:p>
        </p:txBody>
      </p:sp>
      <p:sp>
        <p:nvSpPr>
          <p:cNvPr id="23571" name="Rounded Rectangular Callout 20"/>
          <p:cNvSpPr>
            <a:spLocks noChangeArrowheads="1"/>
          </p:cNvSpPr>
          <p:nvPr/>
        </p:nvSpPr>
        <p:spPr bwMode="auto">
          <a:xfrm>
            <a:off x="304800" y="3805238"/>
            <a:ext cx="3886200" cy="2595562"/>
          </a:xfrm>
          <a:prstGeom prst="wedgeRoundRectCallout">
            <a:avLst>
              <a:gd name="adj1" fmla="val 100023"/>
              <a:gd name="adj2" fmla="val -53347"/>
              <a:gd name="adj3" fmla="val 16667"/>
            </a:avLst>
          </a:prstGeom>
          <a:solidFill>
            <a:srgbClr val="C5F3E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 dirty="0"/>
              <a:t>A different class in the namespace </a:t>
            </a:r>
            <a:r>
              <a:rPr lang="en-US" b="0" dirty="0" err="1">
                <a:solidFill>
                  <a:srgbClr val="0000FF"/>
                </a:solidFill>
              </a:rPr>
              <a:t>System.ServiceModel.Description</a:t>
            </a:r>
            <a:r>
              <a:rPr lang="en-US" b="0" dirty="0">
                <a:solidFill>
                  <a:srgbClr val="0000FF"/>
                </a:solidFill>
              </a:rPr>
              <a:t> </a:t>
            </a:r>
            <a:r>
              <a:rPr lang="en-US" b="0" dirty="0"/>
              <a:t>will result in a different interface for a different kind of clients to access.</a:t>
            </a:r>
          </a:p>
          <a:p>
            <a:r>
              <a:rPr lang="en-US" b="0" dirty="0"/>
              <a:t>As both SOAP/WSDL services and </a:t>
            </a:r>
            <a:r>
              <a:rPr lang="en-US" b="0" dirty="0" err="1"/>
              <a:t>RESTful</a:t>
            </a:r>
            <a:r>
              <a:rPr lang="en-US" b="0" dirty="0"/>
              <a:t> services use HTTP GET, the interface can potentially support  both types of services.</a:t>
            </a: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6648450" y="2941638"/>
            <a:ext cx="620713" cy="487362"/>
          </a:xfrm>
          <a:custGeom>
            <a:avLst/>
            <a:gdLst>
              <a:gd name="T0" fmla="*/ 0 w 621792"/>
              <a:gd name="T1" fmla="*/ 0 h 365760"/>
              <a:gd name="T2" fmla="*/ 588177 w 621792"/>
              <a:gd name="T3" fmla="*/ 158489765 h 365760"/>
              <a:gd name="T4" fmla="*/ 588177 w 621792"/>
              <a:gd name="T5" fmla="*/ 2147483647 h 365760"/>
              <a:gd name="T6" fmla="*/ 0 60000 65536"/>
              <a:gd name="T7" fmla="*/ 0 60000 65536"/>
              <a:gd name="T8" fmla="*/ 0 60000 65536"/>
              <a:gd name="T9" fmla="*/ 0 w 621792"/>
              <a:gd name="T10" fmla="*/ 0 h 365760"/>
              <a:gd name="T11" fmla="*/ 621792 w 621792"/>
              <a:gd name="T12" fmla="*/ 365760 h 3657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1792" h="365760">
                <a:moveTo>
                  <a:pt x="0" y="0"/>
                </a:moveTo>
                <a:lnTo>
                  <a:pt x="621792" y="12192"/>
                </a:lnTo>
                <a:lnTo>
                  <a:pt x="621792" y="36576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7" grpId="0" animBg="1"/>
      <p:bldP spid="23571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8382000" cy="623888"/>
          </a:xfrm>
        </p:spPr>
        <p:txBody>
          <a:bodyPr/>
          <a:lstStyle/>
          <a:p>
            <a:pPr algn="r"/>
            <a:r>
              <a:rPr lang="en-US" sz="2800"/>
              <a:t>Public Properties of ServiceMetadataBehavior Class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EFFD40E-B511-4FE9-9C60-5631BE29A25B}" type="slidenum">
              <a:rPr lang="en-US" b="0" smtClean="0">
                <a:solidFill>
                  <a:schemeClr val="tx2"/>
                </a:solidFill>
              </a:rPr>
              <a:pPr/>
              <a:t>31</a:t>
            </a:fld>
            <a:endParaRPr lang="en-US" b="0">
              <a:solidFill>
                <a:schemeClr val="tx2"/>
              </a:solidFill>
            </a:endParaRPr>
          </a:p>
        </p:txBody>
      </p:sp>
      <p:pic>
        <p:nvPicPr>
          <p:cNvPr id="30724" name="Picture 1" descr="Public prope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240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2" descr="Public prope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240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3" descr="Public prope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240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4" descr="Public prope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240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5" descr="Public prope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240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462112"/>
              </p:ext>
            </p:extLst>
          </p:nvPr>
        </p:nvGraphicFramePr>
        <p:xfrm>
          <a:off x="228600" y="1066800"/>
          <a:ext cx="8839200" cy="5333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847">
                <a:tc>
                  <a:txBody>
                    <a:bodyPr/>
                    <a:lstStyle/>
                    <a:p>
                      <a:r>
                        <a:rPr lang="en-US" sz="2000" dirty="0"/>
                        <a:t>Property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ExternalMetadataLocation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Gets or sets a value that is the location of service metadata</a:t>
                      </a:r>
                      <a:endParaRPr lang="en-US" sz="2000" dirty="0"/>
                    </a:p>
                  </a:txBody>
                  <a:tcPr marL="41801" marR="41801" marT="20900" marB="20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5032">
                <a:tc>
                  <a:txBody>
                    <a:bodyPr/>
                    <a:lstStyle/>
                    <a:p>
                      <a:r>
                        <a:rPr lang="en-US" sz="2000" u="none" strike="noStrike" dirty="0" err="1">
                          <a:solidFill>
                            <a:srgbClr val="0000FF"/>
                          </a:solidFill>
                          <a:effectLst/>
                        </a:rPr>
                        <a:t>HttpGetEnabled</a:t>
                      </a:r>
                      <a:endParaRPr lang="en-US" sz="2000" dirty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Gets or sets a value that indicates whether to publish service metadata for retrieval using an HTTP/GET request.</a:t>
                      </a:r>
                    </a:p>
                  </a:txBody>
                  <a:tcPr marL="17417" marR="17417" marT="39188" marB="3918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22">
                <a:tc>
                  <a:txBody>
                    <a:bodyPr/>
                    <a:lstStyle/>
                    <a:p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HttpGetUrl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Gets or sets the location of metadata publication for HTTP/GET requests.</a:t>
                      </a:r>
                    </a:p>
                  </a:txBody>
                  <a:tcPr marL="17417" marR="17417" marT="39188" marB="3918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5032">
                <a:tc>
                  <a:txBody>
                    <a:bodyPr/>
                    <a:lstStyle/>
                    <a:p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Http</a:t>
                      </a:r>
                      <a:r>
                        <a:rPr lang="en-US" sz="20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s</a:t>
                      </a: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GetEnabled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Gets or sets a value that indicates whether to publish service metadata for retrieval using an HTTPS/GET request.</a:t>
                      </a:r>
                    </a:p>
                  </a:txBody>
                  <a:tcPr marL="17417" marR="17417" marT="39188" marB="3918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22">
                <a:tc>
                  <a:txBody>
                    <a:bodyPr/>
                    <a:lstStyle/>
                    <a:p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Http</a:t>
                      </a:r>
                      <a:r>
                        <a:rPr lang="en-US" sz="20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s</a:t>
                      </a: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GetUrl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Gets or sets the location of metadata publication for HTTPS/GET requests.</a:t>
                      </a:r>
                    </a:p>
                  </a:txBody>
                  <a:tcPr marL="17417" marR="17417" marT="39188" marB="3918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022">
                <a:tc>
                  <a:txBody>
                    <a:bodyPr/>
                    <a:lstStyle/>
                    <a:p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MetadataExporter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Gets or sets the internal </a:t>
                      </a: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MetadataExporter</a:t>
                      </a:r>
                      <a:r>
                        <a:rPr lang="en-US" sz="2000" dirty="0">
                          <a:effectLst/>
                        </a:rPr>
                        <a:t> object used to publish the service metadata.</a:t>
                      </a:r>
                    </a:p>
                  </a:txBody>
                  <a:tcPr marL="17417" marR="17417" marT="39188" marB="3918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620000" cy="623888"/>
          </a:xfrm>
        </p:spPr>
        <p:txBody>
          <a:bodyPr/>
          <a:lstStyle/>
          <a:p>
            <a:pPr algn="ctr"/>
            <a:r>
              <a:rPr lang="en-US"/>
              <a:t>Starting and Terminating the Service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92A652A-A5AD-4756-845C-6AB987E37825}" type="slidenum">
              <a:rPr lang="en-US" b="0" smtClean="0">
                <a:solidFill>
                  <a:schemeClr val="tx2"/>
                </a:solidFill>
              </a:rPr>
              <a:pPr/>
              <a:t>32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060450"/>
            <a:ext cx="7278688" cy="2139950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sz="2400" dirty="0"/>
              <a:t>5.	Start service and waiting for request.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0000FF"/>
                </a:solidFill>
              </a:rPr>
              <a:t>     </a:t>
            </a:r>
            <a:r>
              <a:rPr lang="en-US" sz="2400" dirty="0" err="1">
                <a:solidFill>
                  <a:srgbClr val="0000FF"/>
                </a:solidFill>
              </a:rPr>
              <a:t>selfHost.Open</a:t>
            </a:r>
            <a:r>
              <a:rPr lang="en-US" sz="2400" dirty="0">
                <a:solidFill>
                  <a:srgbClr val="0000FF"/>
                </a:solidFill>
              </a:rPr>
              <a:t>();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400" dirty="0"/>
              <a:t>6.	Close the </a:t>
            </a:r>
            <a:r>
              <a:rPr lang="en-US" sz="2400" dirty="0" err="1"/>
              <a:t>ServiceHostBase</a:t>
            </a:r>
            <a:r>
              <a:rPr lang="en-US" sz="2400" dirty="0"/>
              <a:t> to shutdown the service.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0000FF"/>
                </a:solidFill>
              </a:rPr>
              <a:t>     </a:t>
            </a:r>
            <a:r>
              <a:rPr lang="en-US" sz="2400" dirty="0" err="1">
                <a:solidFill>
                  <a:srgbClr val="0000FF"/>
                </a:solidFill>
              </a:rPr>
              <a:t>selfHost.Close</a:t>
            </a:r>
            <a:r>
              <a:rPr lang="en-US" sz="2400" dirty="0">
                <a:solidFill>
                  <a:srgbClr val="0000FF"/>
                </a:solidFill>
              </a:rPr>
              <a:t>();</a:t>
            </a:r>
          </a:p>
          <a:p>
            <a:pPr>
              <a:defRPr/>
            </a:pPr>
            <a:endParaRPr lang="en-US" sz="2400" dirty="0"/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endParaRPr lang="en-US" dirty="0"/>
          </a:p>
        </p:txBody>
      </p:sp>
      <p:sp>
        <p:nvSpPr>
          <p:cNvPr id="11" name="Oval 10"/>
          <p:cNvSpPr/>
          <p:nvPr/>
        </p:nvSpPr>
        <p:spPr bwMode="auto">
          <a:xfrm>
            <a:off x="2663825" y="2971800"/>
            <a:ext cx="3657600" cy="3657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3381375" y="369093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Oval 12"/>
          <p:cNvSpPr>
            <a:spLocks noChangeArrowheads="1"/>
          </p:cNvSpPr>
          <p:nvPr/>
        </p:nvSpPr>
        <p:spPr bwMode="auto">
          <a:xfrm>
            <a:off x="3686175" y="399573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Rectangle 13"/>
          <p:cNvSpPr>
            <a:spLocks noChangeArrowheads="1"/>
          </p:cNvSpPr>
          <p:nvPr/>
        </p:nvSpPr>
        <p:spPr bwMode="auto">
          <a:xfrm>
            <a:off x="3535363" y="4343400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31753" name="TextBox 14"/>
          <p:cNvSpPr txBox="1">
            <a:spLocks noChangeArrowheads="1"/>
          </p:cNvSpPr>
          <p:nvPr/>
        </p:nvSpPr>
        <p:spPr bwMode="auto">
          <a:xfrm>
            <a:off x="3992563" y="3690938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31754" name="Rectangle 15"/>
          <p:cNvSpPr>
            <a:spLocks noChangeArrowheads="1"/>
          </p:cNvSpPr>
          <p:nvPr/>
        </p:nvSpPr>
        <p:spPr bwMode="auto">
          <a:xfrm>
            <a:off x="3806825" y="5907088"/>
            <a:ext cx="1422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0"/>
              <a:t>Self-Hosting </a:t>
            </a:r>
          </a:p>
          <a:p>
            <a:pPr algn="ctr"/>
            <a:r>
              <a:rPr lang="en-US" b="0"/>
              <a:t>Service</a:t>
            </a:r>
          </a:p>
        </p:txBody>
      </p:sp>
      <p:sp>
        <p:nvSpPr>
          <p:cNvPr id="31755" name="Rectangle 16"/>
          <p:cNvSpPr>
            <a:spLocks noChangeArrowheads="1"/>
          </p:cNvSpPr>
          <p:nvPr/>
        </p:nvSpPr>
        <p:spPr bwMode="auto">
          <a:xfrm>
            <a:off x="2168525" y="41497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Address</a:t>
            </a:r>
          </a:p>
        </p:txBody>
      </p:sp>
      <p:sp>
        <p:nvSpPr>
          <p:cNvPr id="31756" name="Rectangle 17"/>
          <p:cNvSpPr>
            <a:spLocks noChangeArrowheads="1"/>
          </p:cNvSpPr>
          <p:nvPr/>
        </p:nvSpPr>
        <p:spPr bwMode="auto">
          <a:xfrm>
            <a:off x="2168525" y="50641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Contract</a:t>
            </a:r>
          </a:p>
        </p:txBody>
      </p:sp>
      <p:sp>
        <p:nvSpPr>
          <p:cNvPr id="31757" name="Rectangle 18"/>
          <p:cNvSpPr>
            <a:spLocks noChangeArrowheads="1"/>
          </p:cNvSpPr>
          <p:nvPr/>
        </p:nvSpPr>
        <p:spPr bwMode="auto">
          <a:xfrm>
            <a:off x="2168525" y="46069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Binding</a:t>
            </a:r>
          </a:p>
        </p:txBody>
      </p:sp>
      <p:sp>
        <p:nvSpPr>
          <p:cNvPr id="31758" name="Rounded Rectangle 19"/>
          <p:cNvSpPr>
            <a:spLocks noChangeArrowheads="1"/>
          </p:cNvSpPr>
          <p:nvPr/>
        </p:nvSpPr>
        <p:spPr bwMode="auto">
          <a:xfrm>
            <a:off x="3082925" y="3052763"/>
            <a:ext cx="2881313" cy="681037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ServiceMetadataBehavior</a:t>
            </a:r>
          </a:p>
          <a:p>
            <a:pPr algn="ctr"/>
            <a:r>
              <a:rPr lang="en-US" b="0"/>
              <a:t>(WSDL)</a:t>
            </a:r>
          </a:p>
        </p:txBody>
      </p:sp>
      <p:sp>
        <p:nvSpPr>
          <p:cNvPr id="23568" name="Rounded Rectangle 20"/>
          <p:cNvSpPr>
            <a:spLocks noChangeArrowheads="1"/>
          </p:cNvSpPr>
          <p:nvPr/>
        </p:nvSpPr>
        <p:spPr bwMode="auto">
          <a:xfrm>
            <a:off x="5983288" y="4149725"/>
            <a:ext cx="950912" cy="5334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.Open</a:t>
            </a:r>
          </a:p>
        </p:txBody>
      </p:sp>
      <p:sp>
        <p:nvSpPr>
          <p:cNvPr id="23569" name="Rounded Rectangle 21"/>
          <p:cNvSpPr>
            <a:spLocks noChangeArrowheads="1"/>
          </p:cNvSpPr>
          <p:nvPr/>
        </p:nvSpPr>
        <p:spPr bwMode="auto">
          <a:xfrm>
            <a:off x="5983288" y="4949825"/>
            <a:ext cx="950912" cy="5334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.Close</a:t>
            </a:r>
          </a:p>
        </p:txBody>
      </p:sp>
      <p:sp>
        <p:nvSpPr>
          <p:cNvPr id="31761" name="Rectangle 25"/>
          <p:cNvSpPr>
            <a:spLocks noChangeArrowheads="1"/>
          </p:cNvSpPr>
          <p:nvPr/>
        </p:nvSpPr>
        <p:spPr bwMode="auto">
          <a:xfrm>
            <a:off x="2093913" y="5486400"/>
            <a:ext cx="1030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Endpoint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8" grpId="0" animBg="1"/>
      <p:bldP spid="2356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01000" cy="623888"/>
          </a:xfrm>
        </p:spPr>
        <p:txBody>
          <a:bodyPr/>
          <a:lstStyle/>
          <a:p>
            <a:pPr algn="ctr"/>
            <a:r>
              <a:rPr lang="en-US"/>
              <a:t>Code Together: Hosting Part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269288" cy="5791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dirty="0"/>
              <a:t> class Program { // more detail see text section 7.1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        static void Main(string[] </a:t>
            </a:r>
            <a:r>
              <a:rPr lang="en-US" sz="2000" dirty="0" err="1"/>
              <a:t>args</a:t>
            </a:r>
            <a:r>
              <a:rPr lang="en-US" sz="2000" dirty="0"/>
              <a:t>) {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            // (1) </a:t>
            </a:r>
            <a:r>
              <a:rPr lang="en-US" sz="2000" dirty="0">
                <a:solidFill>
                  <a:srgbClr val="0000FF"/>
                </a:solidFill>
              </a:rPr>
              <a:t>Create a URI instance to </a:t>
            </a:r>
            <a:r>
              <a:rPr lang="en-US" sz="2000" dirty="0" err="1">
                <a:solidFill>
                  <a:srgbClr val="0000FF"/>
                </a:solidFill>
              </a:rPr>
              <a:t>myService</a:t>
            </a:r>
            <a:r>
              <a:rPr lang="en-US" sz="2000" dirty="0">
                <a:solidFill>
                  <a:srgbClr val="0000FF"/>
                </a:solidFill>
              </a:rPr>
              <a:t> as the base address.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            Uri </a:t>
            </a:r>
            <a:r>
              <a:rPr lang="en-US" sz="2000" dirty="0" err="1"/>
              <a:t>baseAddress</a:t>
            </a:r>
            <a:r>
              <a:rPr lang="en-US" sz="2000" dirty="0"/>
              <a:t> = new Uri("http://localhost:8000/Service");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            // (2) </a:t>
            </a:r>
            <a:r>
              <a:rPr lang="en-US" sz="2000" dirty="0">
                <a:solidFill>
                  <a:srgbClr val="0000FF"/>
                </a:solidFill>
              </a:rPr>
              <a:t>Create a new </a:t>
            </a:r>
            <a:r>
              <a:rPr lang="en-US" sz="2000" dirty="0" err="1">
                <a:solidFill>
                  <a:srgbClr val="0000FF"/>
                </a:solidFill>
              </a:rPr>
              <a:t>ServiceHost</a:t>
            </a:r>
            <a:r>
              <a:rPr lang="en-US" sz="2000" dirty="0">
                <a:solidFill>
                  <a:srgbClr val="0000FF"/>
                </a:solidFill>
              </a:rPr>
              <a:t> instance to host the service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ServiceHost</a:t>
            </a:r>
            <a:r>
              <a:rPr lang="en-US" sz="2000" dirty="0"/>
              <a:t> </a:t>
            </a:r>
            <a:r>
              <a:rPr lang="en-US" sz="2000" dirty="0" err="1"/>
              <a:t>selfHost</a:t>
            </a:r>
            <a:r>
              <a:rPr lang="en-US" sz="2000" dirty="0"/>
              <a:t> = new </a:t>
            </a:r>
            <a:r>
              <a:rPr lang="en-US" sz="2000" dirty="0" err="1"/>
              <a:t>ServiceHost</a:t>
            </a:r>
            <a:endParaRPr lang="en-US" sz="2000" dirty="0"/>
          </a:p>
          <a:p>
            <a:pPr>
              <a:buFont typeface="Wingdings" pitchFamily="2" charset="2"/>
              <a:buNone/>
            </a:pPr>
            <a:r>
              <a:rPr lang="en-US" sz="2000" dirty="0"/>
              <a:t>                      (</a:t>
            </a:r>
            <a:r>
              <a:rPr lang="en-US" sz="2000" dirty="0" err="1"/>
              <a:t>typeof</a:t>
            </a:r>
            <a:r>
              <a:rPr lang="en-US" sz="2000" dirty="0"/>
              <a:t>(</a:t>
            </a:r>
            <a:r>
              <a:rPr lang="en-US" sz="2000" dirty="0" err="1"/>
              <a:t>myService</a:t>
            </a:r>
            <a:r>
              <a:rPr lang="en-US" sz="2000" dirty="0"/>
              <a:t>), </a:t>
            </a:r>
          </a:p>
          <a:p>
            <a:pPr>
              <a:buNone/>
            </a:pPr>
            <a:r>
              <a:rPr lang="en-US" sz="2000" dirty="0"/>
              <a:t>                      </a:t>
            </a:r>
            <a:r>
              <a:rPr lang="en-US" sz="2000" dirty="0" err="1"/>
              <a:t>baseAddress</a:t>
            </a:r>
            <a:r>
              <a:rPr lang="en-US" sz="2000" dirty="0"/>
              <a:t>);  // (3) </a:t>
            </a:r>
            <a:r>
              <a:rPr lang="en-US" sz="2000" dirty="0">
                <a:solidFill>
                  <a:srgbClr val="0000FF"/>
                </a:solidFill>
              </a:rPr>
              <a:t>Add contract </a:t>
            </a:r>
            <a:endParaRPr lang="en-US" sz="2000" dirty="0"/>
          </a:p>
          <a:p>
            <a:pPr>
              <a:buFont typeface="Wingdings" pitchFamily="2" charset="2"/>
              <a:buNone/>
            </a:pPr>
            <a:r>
              <a:rPr lang="en-US" sz="2000" dirty="0"/>
              <a:t>            try {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              // (</a:t>
            </a:r>
            <a:r>
              <a:rPr lang="en-US" altLang="zh-CN" sz="2000" dirty="0"/>
              <a:t>4</a:t>
            </a:r>
            <a:r>
              <a:rPr lang="en-US" sz="2000" dirty="0"/>
              <a:t>) </a:t>
            </a:r>
            <a:r>
              <a:rPr lang="en-US" sz="2000" dirty="0">
                <a:solidFill>
                  <a:srgbClr val="0000FF"/>
                </a:solidFill>
              </a:rPr>
              <a:t>Add binding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                </a:t>
            </a:r>
            <a:r>
              <a:rPr lang="en-US" sz="2000" dirty="0" err="1"/>
              <a:t>selfHost.AddServiceEndpoint</a:t>
            </a:r>
            <a:r>
              <a:rPr lang="en-US" sz="2000" dirty="0"/>
              <a:t>(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                     </a:t>
            </a:r>
            <a:r>
              <a:rPr lang="en-US" sz="2000" dirty="0" err="1"/>
              <a:t>typeof</a:t>
            </a:r>
            <a:r>
              <a:rPr lang="en-US" sz="2000" dirty="0"/>
              <a:t>(</a:t>
            </a:r>
            <a:r>
              <a:rPr lang="en-US" sz="2000" dirty="0" err="1"/>
              <a:t>myInterface</a:t>
            </a:r>
            <a:r>
              <a:rPr lang="en-US" sz="2000" dirty="0"/>
              <a:t>),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                     new </a:t>
            </a:r>
            <a:r>
              <a:rPr lang="en-US" sz="2000" dirty="0" err="1"/>
              <a:t>WSHttpBinding</a:t>
            </a:r>
            <a:r>
              <a:rPr lang="en-US" sz="2000" dirty="0"/>
              <a:t>(), 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                     "</a:t>
            </a:r>
            <a:r>
              <a:rPr lang="en-US" sz="2000" dirty="0" err="1"/>
              <a:t>myService</a:t>
            </a:r>
            <a:r>
              <a:rPr lang="en-US" sz="2000" dirty="0"/>
              <a:t>");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75C8DF6-4FEB-412F-8067-ED618B6C66FE}" type="slidenum">
              <a:rPr lang="en-US" b="0" smtClean="0">
                <a:solidFill>
                  <a:schemeClr val="tx2"/>
                </a:solidFill>
              </a:rPr>
              <a:pPr/>
              <a:t>33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95900" y="3048000"/>
            <a:ext cx="3657600" cy="3657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2774" name="Oval 21"/>
          <p:cNvSpPr>
            <a:spLocks noChangeArrowheads="1"/>
          </p:cNvSpPr>
          <p:nvPr/>
        </p:nvSpPr>
        <p:spPr bwMode="auto">
          <a:xfrm>
            <a:off x="6013450" y="376713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Oval 22"/>
          <p:cNvSpPr>
            <a:spLocks noChangeArrowheads="1"/>
          </p:cNvSpPr>
          <p:nvPr/>
        </p:nvSpPr>
        <p:spPr bwMode="auto">
          <a:xfrm>
            <a:off x="6318250" y="407193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Rectangle 23"/>
          <p:cNvSpPr>
            <a:spLocks noChangeArrowheads="1"/>
          </p:cNvSpPr>
          <p:nvPr/>
        </p:nvSpPr>
        <p:spPr bwMode="auto">
          <a:xfrm>
            <a:off x="6167438" y="4419600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32777" name="TextBox 24"/>
          <p:cNvSpPr txBox="1">
            <a:spLocks noChangeArrowheads="1"/>
          </p:cNvSpPr>
          <p:nvPr/>
        </p:nvSpPr>
        <p:spPr bwMode="auto">
          <a:xfrm>
            <a:off x="6624638" y="3767138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32778" name="Rectangle 25"/>
          <p:cNvSpPr>
            <a:spLocks noChangeArrowheads="1"/>
          </p:cNvSpPr>
          <p:nvPr/>
        </p:nvSpPr>
        <p:spPr bwMode="auto">
          <a:xfrm>
            <a:off x="6438900" y="5983288"/>
            <a:ext cx="14208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0"/>
              <a:t>Self-Hosting </a:t>
            </a:r>
          </a:p>
          <a:p>
            <a:pPr algn="ctr"/>
            <a:r>
              <a:rPr lang="en-US" b="0"/>
              <a:t>Service</a:t>
            </a:r>
          </a:p>
        </p:txBody>
      </p:sp>
      <p:sp>
        <p:nvSpPr>
          <p:cNvPr id="32779" name="Rectangle 26"/>
          <p:cNvSpPr>
            <a:spLocks noChangeArrowheads="1"/>
          </p:cNvSpPr>
          <p:nvPr/>
        </p:nvSpPr>
        <p:spPr bwMode="auto">
          <a:xfrm>
            <a:off x="4800600" y="42259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Address</a:t>
            </a:r>
          </a:p>
        </p:txBody>
      </p:sp>
      <p:sp>
        <p:nvSpPr>
          <p:cNvPr id="32780" name="Rectangle 27"/>
          <p:cNvSpPr>
            <a:spLocks noChangeArrowheads="1"/>
          </p:cNvSpPr>
          <p:nvPr/>
        </p:nvSpPr>
        <p:spPr bwMode="auto">
          <a:xfrm>
            <a:off x="4800600" y="51403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Contract</a:t>
            </a:r>
          </a:p>
        </p:txBody>
      </p:sp>
      <p:sp>
        <p:nvSpPr>
          <p:cNvPr id="32781" name="Rectangle 28"/>
          <p:cNvSpPr>
            <a:spLocks noChangeArrowheads="1"/>
          </p:cNvSpPr>
          <p:nvPr/>
        </p:nvSpPr>
        <p:spPr bwMode="auto">
          <a:xfrm>
            <a:off x="4800600" y="46831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Binding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01000" cy="623888"/>
          </a:xfrm>
        </p:spPr>
        <p:txBody>
          <a:bodyPr/>
          <a:lstStyle/>
          <a:p>
            <a:pPr algn="ctr"/>
            <a:r>
              <a:rPr lang="en-US"/>
              <a:t>Service Code: Hosting Part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497888" cy="5791200"/>
          </a:xfrm>
        </p:spPr>
        <p:txBody>
          <a:bodyPr/>
          <a:lstStyle/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       // (4) </a:t>
            </a:r>
            <a:r>
              <a:rPr lang="en-US" sz="2000" dirty="0">
                <a:solidFill>
                  <a:srgbClr val="0000FF"/>
                </a:solidFill>
              </a:rPr>
              <a:t>Add metadata for public access</a:t>
            </a:r>
            <a:r>
              <a:rPr lang="en-US" sz="2000" dirty="0"/>
              <a:t>.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	</a:t>
            </a:r>
            <a:r>
              <a:rPr lang="en-US" sz="2000" dirty="0" err="1"/>
              <a:t>System.ServiceModel.Description.ServiceMetadataBehavior</a:t>
            </a:r>
            <a:r>
              <a:rPr lang="en-US" sz="2000" dirty="0"/>
              <a:t> </a:t>
            </a:r>
            <a:r>
              <a:rPr lang="en-US" sz="2000" dirty="0" err="1"/>
              <a:t>smb</a:t>
            </a:r>
            <a:r>
              <a:rPr lang="en-US" sz="2000" dirty="0"/>
              <a:t> = 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		new  </a:t>
            </a:r>
            <a:r>
              <a:rPr lang="en-US" sz="2000" dirty="0" err="1"/>
              <a:t>System.ServiceModel.Description.ServiceMetadataBehavior</a:t>
            </a:r>
            <a:r>
              <a:rPr lang="en-US" sz="2000" dirty="0"/>
              <a:t>( 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                </a:t>
            </a:r>
            <a:r>
              <a:rPr lang="en-US" sz="2000" dirty="0" err="1"/>
              <a:t>smb.HttpGetEnabled</a:t>
            </a:r>
            <a:r>
              <a:rPr lang="en-US" sz="2000" dirty="0"/>
              <a:t> = true;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                </a:t>
            </a:r>
            <a:r>
              <a:rPr lang="en-US" sz="2000" dirty="0" err="1">
                <a:solidFill>
                  <a:srgbClr val="C00000"/>
                </a:solidFill>
              </a:rPr>
              <a:t>selfHost.Description.Behaviors.Add</a:t>
            </a:r>
            <a:r>
              <a:rPr lang="en-US" sz="2000" dirty="0">
                <a:solidFill>
                  <a:srgbClr val="C00000"/>
                </a:solidFill>
              </a:rPr>
              <a:t>(</a:t>
            </a:r>
            <a:r>
              <a:rPr lang="en-US" sz="2000" dirty="0" err="1">
                <a:solidFill>
                  <a:srgbClr val="C00000"/>
                </a:solidFill>
              </a:rPr>
              <a:t>smb</a:t>
            </a:r>
            <a:r>
              <a:rPr lang="en-US" sz="2000" dirty="0">
                <a:solidFill>
                  <a:srgbClr val="C00000"/>
                </a:solidFill>
              </a:rPr>
              <a:t>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	// (5) </a:t>
            </a:r>
            <a:r>
              <a:rPr lang="en-US" sz="2000" dirty="0">
                <a:solidFill>
                  <a:srgbClr val="0000FF"/>
                </a:solidFill>
              </a:rPr>
              <a:t>Start the service and waiting for request.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	</a:t>
            </a:r>
            <a:r>
              <a:rPr lang="en-US" sz="2000" dirty="0" err="1"/>
              <a:t>selfHost.Open</a:t>
            </a:r>
            <a:r>
              <a:rPr lang="en-US" sz="2000" dirty="0"/>
              <a:t>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	Console.WriteLine("</a:t>
            </a:r>
            <a:r>
              <a:rPr lang="en-US" sz="2000" dirty="0" err="1"/>
              <a:t>myService</a:t>
            </a:r>
            <a:r>
              <a:rPr lang="en-US" sz="2000" dirty="0"/>
              <a:t> developed in WCF is ready to take requests. Please create a client to call my double </a:t>
            </a:r>
            <a:r>
              <a:rPr lang="en-US" sz="2000" dirty="0" err="1"/>
              <a:t>PiValue</a:t>
            </a:r>
            <a:r>
              <a:rPr lang="en-US" sz="2000" dirty="0"/>
              <a:t>() service or int </a:t>
            </a:r>
            <a:r>
              <a:rPr lang="en-US" sz="2000" dirty="0" err="1"/>
              <a:t>absValue</a:t>
            </a:r>
            <a:r>
              <a:rPr lang="en-US" sz="2000" dirty="0"/>
              <a:t>(int) service.");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	Console.WriteLine("If you want to quit this service, simply press &lt;ENTER&gt;.\n");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	Console.ReadLine();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	// (6) </a:t>
            </a:r>
            <a:r>
              <a:rPr lang="en-US" sz="2000" dirty="0">
                <a:solidFill>
                  <a:srgbClr val="0000FF"/>
                </a:solidFill>
              </a:rPr>
              <a:t>Close the </a:t>
            </a:r>
            <a:r>
              <a:rPr lang="en-US" sz="2000" dirty="0" err="1">
                <a:solidFill>
                  <a:srgbClr val="0000FF"/>
                </a:solidFill>
              </a:rPr>
              <a:t>ServiceHostBase</a:t>
            </a:r>
            <a:r>
              <a:rPr lang="en-US" sz="2000" dirty="0">
                <a:solidFill>
                  <a:srgbClr val="0000FF"/>
                </a:solidFill>
              </a:rPr>
              <a:t> to shutdown the service.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	</a:t>
            </a:r>
            <a:r>
              <a:rPr lang="en-US" sz="2000" dirty="0" err="1"/>
              <a:t>selfHost.Close</a:t>
            </a:r>
            <a:r>
              <a:rPr lang="en-US" sz="2000" dirty="0"/>
              <a:t>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/>
              <a:t>}}}}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82FBF65-4A7F-4789-A5F2-B109CCCB2999}" type="slidenum">
              <a:rPr lang="en-US" b="0" smtClean="0">
                <a:solidFill>
                  <a:schemeClr val="tx2"/>
                </a:solidFill>
              </a:rPr>
              <a:pPr/>
              <a:t>34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33797" name="Rounded Rectangular Callout 4"/>
          <p:cNvSpPr>
            <a:spLocks noChangeArrowheads="1"/>
          </p:cNvSpPr>
          <p:nvPr/>
        </p:nvSpPr>
        <p:spPr bwMode="auto">
          <a:xfrm>
            <a:off x="5902325" y="2905125"/>
            <a:ext cx="3165475" cy="752475"/>
          </a:xfrm>
          <a:prstGeom prst="wedgeRoundRectCallout">
            <a:avLst>
              <a:gd name="adj1" fmla="val -59616"/>
              <a:gd name="adj2" fmla="val -52861"/>
              <a:gd name="adj3" fmla="val 16667"/>
            </a:avLst>
          </a:prstGeom>
          <a:solidFill>
            <a:srgbClr val="C5F3E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Without (4), the service will be .Net - .Net remoting!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the Service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269288" cy="1981200"/>
          </a:xfrm>
        </p:spPr>
        <p:txBody>
          <a:bodyPr/>
          <a:lstStyle/>
          <a:p>
            <a:r>
              <a:rPr lang="en-US" dirty="0"/>
              <a:t>The service is fully developed and we can start the service in Visual Studio by executing the command “Start without Debugging”.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could also add and edit the endpoint by editing the </a:t>
            </a:r>
            <a:r>
              <a:rPr lang="en-US" dirty="0" err="1"/>
              <a:t>Web.config</a:t>
            </a:r>
            <a:r>
              <a:rPr lang="en-US" dirty="0"/>
              <a:t> file: </a:t>
            </a:r>
            <a:br>
              <a:rPr lang="en-US" dirty="0"/>
            </a:br>
            <a:r>
              <a:rPr lang="en-US" sz="2000" dirty="0"/>
              <a:t>http://msdn.microsoft.com/en-us/library/ms734786(v=vs.110).aspx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1650A80-5BD0-4BF2-8C50-8E13F7625D27}" type="slidenum">
              <a:rPr lang="en-US" b="0" smtClean="0">
                <a:solidFill>
                  <a:schemeClr val="tx2"/>
                </a:solidFill>
              </a:rPr>
              <a:pPr/>
              <a:t>35</a:t>
            </a:fld>
            <a:endParaRPr lang="en-US" b="0">
              <a:solidFill>
                <a:schemeClr val="tx2"/>
              </a:solidFill>
            </a:endParaRPr>
          </a:p>
        </p:txBody>
      </p:sp>
      <p:pic>
        <p:nvPicPr>
          <p:cNvPr id="348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19400"/>
            <a:ext cx="9013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6934200" cy="623888"/>
          </a:xfrm>
        </p:spPr>
        <p:txBody>
          <a:bodyPr/>
          <a:lstStyle/>
          <a:p>
            <a:r>
              <a:rPr lang="en-US" dirty="0"/>
              <a:t>Project Overview: Service and </a:t>
            </a:r>
            <a:r>
              <a:rPr lang="en-US" dirty="0">
                <a:solidFill>
                  <a:srgbClr val="FFC000"/>
                </a:solidFill>
              </a:rPr>
              <a:t>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DC525-7746-4130-8081-2A25304EBB4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895600" y="1066800"/>
            <a:ext cx="5943600" cy="525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Solution: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</a:br>
            <a:r>
              <a:rPr lang="en-US" b="0" dirty="0"/>
              <a:t>namespace </a:t>
            </a:r>
            <a:r>
              <a:rPr lang="en-US" b="0" dirty="0" err="1"/>
              <a:t>WcfServiceConsole</a:t>
            </a:r>
            <a:r>
              <a:rPr lang="en-US" b="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10200" y="5105400"/>
            <a:ext cx="3184358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Main class </a:t>
            </a:r>
            <a:endParaRPr lang="en-US" b="0" dirty="0"/>
          </a:p>
          <a:p>
            <a:pPr>
              <a:buFont typeface="Wingdings" pitchFamily="2" charset="2"/>
              <a:buNone/>
            </a:pPr>
            <a:r>
              <a:rPr lang="en-US" b="0" dirty="0"/>
              <a:t>class Program {</a:t>
            </a:r>
          </a:p>
          <a:p>
            <a:pPr>
              <a:buFont typeface="Wingdings" pitchFamily="2" charset="2"/>
              <a:buNone/>
            </a:pPr>
            <a:r>
              <a:rPr lang="en-US" b="0" dirty="0"/>
              <a:t>    static void Main(string[] </a:t>
            </a:r>
            <a:r>
              <a:rPr lang="en-US" b="0" dirty="0" err="1"/>
              <a:t>args</a:t>
            </a:r>
            <a:r>
              <a:rPr lang="en-US" b="0" dirty="0"/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10200" y="1752600"/>
            <a:ext cx="3184358" cy="19811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Interface</a:t>
            </a:r>
          </a:p>
          <a:p>
            <a:r>
              <a:rPr lang="en-US" b="0" dirty="0"/>
              <a:t>public interface </a:t>
            </a:r>
            <a:r>
              <a:rPr lang="en-US" b="0" dirty="0" err="1">
                <a:solidFill>
                  <a:srgbClr val="C00000"/>
                </a:solidFill>
              </a:rPr>
              <a:t>myInterface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10200" y="3886200"/>
            <a:ext cx="3184358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Implementation</a:t>
            </a:r>
          </a:p>
          <a:p>
            <a:pPr algn="ctr"/>
            <a:r>
              <a:rPr lang="en-US" b="0" dirty="0"/>
              <a:t>public class </a:t>
            </a:r>
            <a:r>
              <a:rPr lang="en-US" b="0" dirty="0" err="1">
                <a:solidFill>
                  <a:srgbClr val="C00000"/>
                </a:solidFill>
              </a:rPr>
              <a:t>myService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b="0" dirty="0"/>
              <a:t>: </a:t>
            </a:r>
            <a:r>
              <a:rPr lang="en-US" b="0" dirty="0" err="1"/>
              <a:t>myInterface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124200" y="2133600"/>
            <a:ext cx="1537800" cy="27432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Console Application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3343957" y="3296170"/>
            <a:ext cx="1054100" cy="504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 dirty="0"/>
              <a:t>Proxy</a:t>
            </a:r>
          </a:p>
        </p:txBody>
      </p:sp>
      <p:grpSp>
        <p:nvGrpSpPr>
          <p:cNvPr id="15" name="Group 20"/>
          <p:cNvGrpSpPr>
            <a:grpSpLocks/>
          </p:cNvGrpSpPr>
          <p:nvPr/>
        </p:nvGrpSpPr>
        <p:grpSpPr bwMode="auto">
          <a:xfrm>
            <a:off x="3482161" y="3616905"/>
            <a:ext cx="962328" cy="274967"/>
            <a:chOff x="1866900" y="54483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3" name="Rectangle 16"/>
            <p:cNvSpPr>
              <a:spLocks noChangeArrowheads="1"/>
            </p:cNvSpPr>
            <p:nvPr/>
          </p:nvSpPr>
          <p:spPr bwMode="auto">
            <a:xfrm>
              <a:off x="24003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44" name="Rectangle 17"/>
            <p:cNvSpPr>
              <a:spLocks noChangeArrowheads="1"/>
            </p:cNvSpPr>
            <p:nvPr/>
          </p:nvSpPr>
          <p:spPr bwMode="auto">
            <a:xfrm>
              <a:off x="21336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45" name="Rectangle 18"/>
            <p:cNvSpPr>
              <a:spLocks noChangeArrowheads="1"/>
            </p:cNvSpPr>
            <p:nvPr/>
          </p:nvSpPr>
          <p:spPr bwMode="auto">
            <a:xfrm>
              <a:off x="18669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6748462" y="247231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17" name="Group 21"/>
          <p:cNvGrpSpPr>
            <a:grpSpLocks/>
          </p:cNvGrpSpPr>
          <p:nvPr/>
        </p:nvGrpSpPr>
        <p:grpSpPr bwMode="auto">
          <a:xfrm>
            <a:off x="6657054" y="274677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0" name="Rectangle 13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6794500" y="311366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6702880" y="338836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39" name="Rectangle 27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cxnSp>
        <p:nvCxnSpPr>
          <p:cNvPr id="22" name="Straight Arrow Connector 34"/>
          <p:cNvCxnSpPr>
            <a:cxnSpLocks noChangeShapeType="1"/>
            <a:stCxn id="43" idx="3"/>
          </p:cNvCxnSpPr>
          <p:nvPr/>
        </p:nvCxnSpPr>
        <p:spPr bwMode="auto">
          <a:xfrm flipV="1">
            <a:off x="4444489" y="2884256"/>
            <a:ext cx="2212565" cy="87013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35"/>
          <p:cNvCxnSpPr>
            <a:cxnSpLocks noChangeShapeType="1"/>
            <a:stCxn id="43" idx="3"/>
          </p:cNvCxnSpPr>
          <p:nvPr/>
        </p:nvCxnSpPr>
        <p:spPr bwMode="auto">
          <a:xfrm flipV="1">
            <a:off x="4444489" y="3527755"/>
            <a:ext cx="2258391" cy="22663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199" y="3352800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30" y="3695700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57795"/>
            <a:ext cx="24765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1524000" y="4381500"/>
            <a:ext cx="2118549" cy="11530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257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620000" cy="990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9900"/>
                </a:solidFill>
              </a:rPr>
              <a:t>Client</a:t>
            </a:r>
            <a:r>
              <a:rPr lang="en-US" dirty="0"/>
              <a:t> to Consume Self-Hosting Service</a:t>
            </a:r>
            <a:br>
              <a:rPr lang="en-US" dirty="0"/>
            </a:br>
            <a:r>
              <a:rPr lang="en-US" dirty="0"/>
              <a:t>in a Console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10600" cy="4608513"/>
          </a:xfrm>
        </p:spPr>
        <p:txBody>
          <a:bodyPr/>
          <a:lstStyle/>
          <a:p>
            <a:pPr>
              <a:defRPr/>
            </a:pPr>
            <a:r>
              <a:rPr lang="en-US" dirty="0"/>
              <a:t>Add a new Console Application in the same solution where the self-hosting project resides;</a:t>
            </a:r>
          </a:p>
          <a:p>
            <a:pPr>
              <a:defRPr/>
            </a:pPr>
            <a:r>
              <a:rPr lang="en-US" dirty="0"/>
              <a:t>Right-click to add Reference: </a:t>
            </a:r>
            <a:r>
              <a:rPr lang="en-US" dirty="0" err="1">
                <a:solidFill>
                  <a:srgbClr val="3333CC"/>
                </a:solidFill>
              </a:rPr>
              <a:t>System.ServiceModel</a:t>
            </a:r>
            <a:r>
              <a:rPr lang="en-US" dirty="0">
                <a:solidFill>
                  <a:srgbClr val="3333CC"/>
                </a:solidFill>
              </a:rPr>
              <a:t> </a:t>
            </a:r>
            <a:r>
              <a:rPr lang="en-US" dirty="0"/>
              <a:t>under Assemblies </a:t>
            </a:r>
            <a:r>
              <a:rPr lang="en-US" dirty="0">
                <a:sym typeface="Wingdings" panose="05000000000000000000" pitchFamily="2" charset="2"/>
              </a:rPr>
              <a:t> framework (It may have been added already in the newer version of VS)</a:t>
            </a:r>
            <a:endParaRPr lang="en-US" dirty="0"/>
          </a:p>
          <a:p>
            <a:pPr>
              <a:defRPr/>
            </a:pPr>
            <a:r>
              <a:rPr lang="en-US" dirty="0"/>
              <a:t>Generate proxy to the service;</a:t>
            </a:r>
          </a:p>
          <a:p>
            <a:pPr lvl="1">
              <a:defRPr/>
            </a:pPr>
            <a:r>
              <a:rPr lang="en-US" dirty="0">
                <a:ea typeface="+mn-ea"/>
                <a:cs typeface="+mn-cs"/>
              </a:rPr>
              <a:t>The service is not hosted in IIS nor in IIS Express server;</a:t>
            </a:r>
          </a:p>
          <a:p>
            <a:pPr lvl="1">
              <a:defRPr/>
            </a:pPr>
            <a:r>
              <a:rPr lang="en-US" dirty="0">
                <a:ea typeface="+mn-ea"/>
                <a:cs typeface="+mn-cs"/>
              </a:rPr>
              <a:t>If the proxy </a:t>
            </a:r>
            <a:r>
              <a:rPr lang="en-US" b="1" dirty="0">
                <a:solidFill>
                  <a:srgbClr val="0000FF"/>
                </a:solidFill>
                <a:ea typeface="+mn-ea"/>
                <a:cs typeface="+mn-cs"/>
              </a:rPr>
              <a:t>cannot</a:t>
            </a:r>
            <a:r>
              <a:rPr lang="en-US" dirty="0">
                <a:ea typeface="+mn-ea"/>
                <a:cs typeface="+mn-cs"/>
              </a:rPr>
              <a:t> be generated by using</a:t>
            </a:r>
            <a:br>
              <a:rPr lang="en-US" dirty="0">
                <a:ea typeface="+mn-ea"/>
                <a:cs typeface="+mn-cs"/>
              </a:rPr>
            </a:br>
            <a:r>
              <a:rPr lang="en-US" dirty="0">
                <a:ea typeface="+mn-ea"/>
                <a:cs typeface="+mn-cs"/>
              </a:rPr>
              <a:t>“Add Service Reference” in your programming environment, follow the next page: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2C2BC3E-B530-40E0-B34F-D0256442CE84}" type="slidenum">
              <a:rPr lang="en-US" b="0" smtClean="0">
                <a:solidFill>
                  <a:schemeClr val="tx2"/>
                </a:solidFill>
              </a:rPr>
              <a:pPr/>
              <a:t>37</a:t>
            </a:fld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772400" cy="623888"/>
          </a:xfrm>
        </p:spPr>
        <p:txBody>
          <a:bodyPr/>
          <a:lstStyle/>
          <a:p>
            <a:r>
              <a:rPr lang="en-US"/>
              <a:t>Creating the Proxy to Self-Hosting Service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269288" cy="2057400"/>
          </a:xfrm>
        </p:spPr>
        <p:txBody>
          <a:bodyPr/>
          <a:lstStyle/>
          <a:p>
            <a:r>
              <a:rPr lang="en-US"/>
              <a:t>Generate the proxy based on the metadata published by the service. </a:t>
            </a:r>
          </a:p>
          <a:p>
            <a:r>
              <a:rPr lang="en-US"/>
              <a:t>Use the Service Model Metadata Utility Tool (SvcUtil.exe) tool to generate the proxy.</a:t>
            </a:r>
          </a:p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CB7AFC0-A760-44B3-8382-62C03B9106FF}" type="slidenum">
              <a:rPr lang="en-US" b="0" smtClean="0">
                <a:solidFill>
                  <a:schemeClr val="tx2"/>
                </a:solidFill>
              </a:rPr>
              <a:pPr/>
              <a:t>38</a:t>
            </a:fld>
            <a:endParaRPr lang="en-US" b="0">
              <a:solidFill>
                <a:schemeClr val="tx2"/>
              </a:solidFill>
            </a:endParaRPr>
          </a:p>
        </p:txBody>
      </p:sp>
      <p:grpSp>
        <p:nvGrpSpPr>
          <p:cNvPr id="36869" name="Group 37"/>
          <p:cNvGrpSpPr>
            <a:grpSpLocks/>
          </p:cNvGrpSpPr>
          <p:nvPr/>
        </p:nvGrpSpPr>
        <p:grpSpPr bwMode="auto">
          <a:xfrm>
            <a:off x="609600" y="3362325"/>
            <a:ext cx="8075613" cy="2962275"/>
            <a:chOff x="609600" y="3362980"/>
            <a:chExt cx="8075613" cy="2961620"/>
          </a:xfrm>
        </p:grpSpPr>
        <p:sp>
          <p:nvSpPr>
            <p:cNvPr id="36871" name="Rounded Rectangle 32"/>
            <p:cNvSpPr>
              <a:spLocks noChangeArrowheads="1"/>
            </p:cNvSpPr>
            <p:nvPr/>
          </p:nvSpPr>
          <p:spPr bwMode="auto">
            <a:xfrm>
              <a:off x="609600" y="3971924"/>
              <a:ext cx="1905000" cy="2047875"/>
            </a:xfrm>
            <a:prstGeom prst="roundRect">
              <a:avLst>
                <a:gd name="adj" fmla="val 16667"/>
              </a:avLst>
            </a:prstGeom>
            <a:solidFill>
              <a:srgbClr val="B3EFE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  <a:p>
              <a:endParaRPr lang="en-US"/>
            </a:p>
            <a:p>
              <a:pPr algn="ctr"/>
              <a:endParaRPr lang="en-US"/>
            </a:p>
            <a:p>
              <a:endParaRPr lang="en-US" b="0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914400" y="4324792"/>
              <a:ext cx="1295400" cy="1096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5341938" y="3396311"/>
              <a:ext cx="2928937" cy="292828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400"/>
            </a:p>
          </p:txBody>
        </p:sp>
        <p:sp>
          <p:nvSpPr>
            <p:cNvPr id="36874" name="Oval 20"/>
            <p:cNvSpPr>
              <a:spLocks noChangeArrowheads="1"/>
            </p:cNvSpPr>
            <p:nvPr/>
          </p:nvSpPr>
          <p:spPr bwMode="auto">
            <a:xfrm>
              <a:off x="5916614" y="3971925"/>
              <a:ext cx="1770062" cy="1768475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6875" name="Oval 21"/>
            <p:cNvSpPr>
              <a:spLocks noChangeArrowheads="1"/>
            </p:cNvSpPr>
            <p:nvPr/>
          </p:nvSpPr>
          <p:spPr bwMode="auto">
            <a:xfrm>
              <a:off x="6161089" y="4216400"/>
              <a:ext cx="1281112" cy="1281113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6876" name="Rectangle 22"/>
            <p:cNvSpPr>
              <a:spLocks noChangeArrowheads="1"/>
            </p:cNvSpPr>
            <p:nvPr/>
          </p:nvSpPr>
          <p:spPr bwMode="auto">
            <a:xfrm>
              <a:off x="6040439" y="4508500"/>
              <a:ext cx="1524000" cy="738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400" b="0"/>
                <a:t>Service implementation</a:t>
              </a:r>
            </a:p>
            <a:p>
              <a:pPr algn="ctr"/>
              <a:r>
                <a:rPr lang="en-US" sz="1400" b="0"/>
                <a:t>(behavior)</a:t>
              </a:r>
            </a:p>
          </p:txBody>
        </p:sp>
        <p:sp>
          <p:nvSpPr>
            <p:cNvPr id="36877" name="TextBox 23"/>
            <p:cNvSpPr txBox="1">
              <a:spLocks noChangeArrowheads="1"/>
            </p:cNvSpPr>
            <p:nvPr/>
          </p:nvSpPr>
          <p:spPr bwMode="auto">
            <a:xfrm>
              <a:off x="6407151" y="3971925"/>
              <a:ext cx="8128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b="0"/>
                <a:t>interface</a:t>
              </a:r>
            </a:p>
          </p:txBody>
        </p:sp>
        <p:sp>
          <p:nvSpPr>
            <p:cNvPr id="36878" name="Rectangle 24"/>
            <p:cNvSpPr>
              <a:spLocks noChangeArrowheads="1"/>
            </p:cNvSpPr>
            <p:nvPr/>
          </p:nvSpPr>
          <p:spPr bwMode="auto">
            <a:xfrm>
              <a:off x="6254751" y="5746750"/>
              <a:ext cx="1146175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/>
                <a:t>Self-Hosting </a:t>
              </a:r>
            </a:p>
            <a:p>
              <a:pPr algn="ctr"/>
              <a:r>
                <a:rPr lang="en-US" sz="1400" b="0"/>
                <a:t>Service</a:t>
              </a:r>
            </a:p>
          </p:txBody>
        </p:sp>
        <p:sp>
          <p:nvSpPr>
            <p:cNvPr id="36879" name="Rectangle 25"/>
            <p:cNvSpPr>
              <a:spLocks noChangeArrowheads="1"/>
            </p:cNvSpPr>
            <p:nvPr/>
          </p:nvSpPr>
          <p:spPr bwMode="auto">
            <a:xfrm>
              <a:off x="4881564" y="4338638"/>
              <a:ext cx="857250" cy="366712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Address</a:t>
              </a:r>
            </a:p>
          </p:txBody>
        </p:sp>
        <p:sp>
          <p:nvSpPr>
            <p:cNvPr id="36880" name="Rectangle 26"/>
            <p:cNvSpPr>
              <a:spLocks noChangeArrowheads="1"/>
            </p:cNvSpPr>
            <p:nvPr/>
          </p:nvSpPr>
          <p:spPr bwMode="auto">
            <a:xfrm>
              <a:off x="4881564" y="5072063"/>
              <a:ext cx="857250" cy="365125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Contract</a:t>
              </a:r>
            </a:p>
          </p:txBody>
        </p:sp>
        <p:sp>
          <p:nvSpPr>
            <p:cNvPr id="36881" name="Rectangle 27"/>
            <p:cNvSpPr>
              <a:spLocks noChangeArrowheads="1"/>
            </p:cNvSpPr>
            <p:nvPr/>
          </p:nvSpPr>
          <p:spPr bwMode="auto">
            <a:xfrm>
              <a:off x="4881564" y="4705350"/>
              <a:ext cx="857250" cy="366713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Binding</a:t>
              </a:r>
            </a:p>
          </p:txBody>
        </p:sp>
        <p:sp>
          <p:nvSpPr>
            <p:cNvPr id="36882" name="Rounded Rectangle 28"/>
            <p:cNvSpPr>
              <a:spLocks noChangeArrowheads="1"/>
            </p:cNvSpPr>
            <p:nvPr/>
          </p:nvSpPr>
          <p:spPr bwMode="auto">
            <a:xfrm>
              <a:off x="5546726" y="3492500"/>
              <a:ext cx="2500313" cy="546100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/>
                <a:t>ServiceMetadataBehavior</a:t>
              </a:r>
            </a:p>
            <a:p>
              <a:pPr algn="ctr"/>
              <a:r>
                <a:rPr lang="en-US" sz="1400" b="0"/>
                <a:t>(WSDL)</a:t>
              </a:r>
            </a:p>
          </p:txBody>
        </p:sp>
        <p:sp>
          <p:nvSpPr>
            <p:cNvPr id="36883" name="Rounded Rectangle 29"/>
            <p:cNvSpPr>
              <a:spLocks noChangeArrowheads="1"/>
            </p:cNvSpPr>
            <p:nvPr/>
          </p:nvSpPr>
          <p:spPr bwMode="auto">
            <a:xfrm>
              <a:off x="7924801" y="4338638"/>
              <a:ext cx="760412" cy="427037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/>
                <a:t>.Open</a:t>
              </a:r>
            </a:p>
          </p:txBody>
        </p:sp>
        <p:sp>
          <p:nvSpPr>
            <p:cNvPr id="36884" name="Rounded Rectangle 30"/>
            <p:cNvSpPr>
              <a:spLocks noChangeArrowheads="1"/>
            </p:cNvSpPr>
            <p:nvPr/>
          </p:nvSpPr>
          <p:spPr bwMode="auto">
            <a:xfrm>
              <a:off x="7924801" y="4979988"/>
              <a:ext cx="760412" cy="427037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/>
                <a:t>.Close</a:t>
              </a:r>
            </a:p>
          </p:txBody>
        </p:sp>
        <p:sp>
          <p:nvSpPr>
            <p:cNvPr id="36885" name="Rectangle 31"/>
            <p:cNvSpPr>
              <a:spLocks noChangeArrowheads="1"/>
            </p:cNvSpPr>
            <p:nvPr/>
          </p:nvSpPr>
          <p:spPr bwMode="auto">
            <a:xfrm>
              <a:off x="4724401" y="5438775"/>
              <a:ext cx="84296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0"/>
                <a:t>Endpoint</a:t>
              </a:r>
            </a:p>
          </p:txBody>
        </p:sp>
        <p:sp>
          <p:nvSpPr>
            <p:cNvPr id="36886" name="Rectangle 33"/>
            <p:cNvSpPr>
              <a:spLocks noChangeArrowheads="1"/>
            </p:cNvSpPr>
            <p:nvPr/>
          </p:nvSpPr>
          <p:spPr bwMode="auto">
            <a:xfrm>
              <a:off x="1905000" y="4324350"/>
              <a:ext cx="304800" cy="365125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A</a:t>
              </a:r>
            </a:p>
          </p:txBody>
        </p:sp>
        <p:sp>
          <p:nvSpPr>
            <p:cNvPr id="36887" name="Rectangle 34"/>
            <p:cNvSpPr>
              <a:spLocks noChangeArrowheads="1"/>
            </p:cNvSpPr>
            <p:nvPr/>
          </p:nvSpPr>
          <p:spPr bwMode="auto">
            <a:xfrm>
              <a:off x="1905000" y="5056188"/>
              <a:ext cx="304800" cy="365125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C</a:t>
              </a:r>
            </a:p>
          </p:txBody>
        </p:sp>
        <p:sp>
          <p:nvSpPr>
            <p:cNvPr id="36888" name="Rectangle 35"/>
            <p:cNvSpPr>
              <a:spLocks noChangeArrowheads="1"/>
            </p:cNvSpPr>
            <p:nvPr/>
          </p:nvSpPr>
          <p:spPr bwMode="auto">
            <a:xfrm>
              <a:off x="1905000" y="4689475"/>
              <a:ext cx="304800" cy="366713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36889" name="Rectangle 36"/>
            <p:cNvSpPr>
              <a:spLocks noChangeArrowheads="1"/>
            </p:cNvSpPr>
            <p:nvPr/>
          </p:nvSpPr>
          <p:spPr bwMode="auto">
            <a:xfrm>
              <a:off x="990600" y="4572000"/>
              <a:ext cx="990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400" b="0"/>
                <a:t>generated</a:t>
              </a:r>
            </a:p>
            <a:p>
              <a:r>
                <a:rPr lang="en-US" sz="1400" b="0"/>
                <a:t>Proxy.cs</a:t>
              </a:r>
            </a:p>
          </p:txBody>
        </p:sp>
        <p:sp>
          <p:nvSpPr>
            <p:cNvPr id="36890" name="Rectangle 37"/>
            <p:cNvSpPr>
              <a:spLocks noChangeArrowheads="1"/>
            </p:cNvSpPr>
            <p:nvPr/>
          </p:nvSpPr>
          <p:spPr bwMode="auto">
            <a:xfrm>
              <a:off x="3581400" y="3505200"/>
              <a:ext cx="1371600" cy="381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b="0"/>
                <a:t>SvcUtil.exe</a:t>
              </a:r>
            </a:p>
          </p:txBody>
        </p:sp>
        <p:cxnSp>
          <p:nvCxnSpPr>
            <p:cNvPr id="36891" name="Straight Arrow Connector 47"/>
            <p:cNvCxnSpPr>
              <a:cxnSpLocks noChangeShapeType="1"/>
              <a:stCxn id="36882" idx="1"/>
              <a:endCxn id="36890" idx="3"/>
            </p:cNvCxnSpPr>
            <p:nvPr/>
          </p:nvCxnSpPr>
          <p:spPr bwMode="auto">
            <a:xfrm rot="10800000">
              <a:off x="4953000" y="3695700"/>
              <a:ext cx="593726" cy="6985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2" name="Straight Arrow Connector 51"/>
            <p:cNvCxnSpPr>
              <a:cxnSpLocks noChangeShapeType="1"/>
              <a:stCxn id="36890" idx="1"/>
              <a:endCxn id="62" idx="0"/>
            </p:cNvCxnSpPr>
            <p:nvPr/>
          </p:nvCxnSpPr>
          <p:spPr bwMode="auto">
            <a:xfrm rot="10800000" flipV="1">
              <a:off x="1562100" y="3695700"/>
              <a:ext cx="2019300" cy="62865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3" name="Straight Arrow Connector 62"/>
            <p:cNvCxnSpPr>
              <a:cxnSpLocks noChangeShapeType="1"/>
              <a:stCxn id="36890" idx="1"/>
              <a:endCxn id="64" idx="3"/>
            </p:cNvCxnSpPr>
            <p:nvPr/>
          </p:nvCxnSpPr>
          <p:spPr bwMode="auto">
            <a:xfrm rot="10800000" flipV="1">
              <a:off x="2209800" y="3695700"/>
              <a:ext cx="1371600" cy="188833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4" name="Straight Arrow Connector 39"/>
            <p:cNvCxnSpPr>
              <a:cxnSpLocks noChangeShapeType="1"/>
              <a:stCxn id="36886" idx="3"/>
              <a:endCxn id="36879" idx="1"/>
            </p:cNvCxnSpPr>
            <p:nvPr/>
          </p:nvCxnSpPr>
          <p:spPr bwMode="auto">
            <a:xfrm>
              <a:off x="2209800" y="4506913"/>
              <a:ext cx="2671763" cy="15081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5" name="Straight Arrow Connector 40"/>
            <p:cNvCxnSpPr>
              <a:cxnSpLocks noChangeShapeType="1"/>
              <a:stCxn id="36888" idx="3"/>
              <a:endCxn id="36881" idx="1"/>
            </p:cNvCxnSpPr>
            <p:nvPr/>
          </p:nvCxnSpPr>
          <p:spPr bwMode="auto">
            <a:xfrm>
              <a:off x="2209800" y="4872832"/>
              <a:ext cx="2671763" cy="15875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6" name="Straight Arrow Connector 41"/>
            <p:cNvCxnSpPr>
              <a:cxnSpLocks noChangeShapeType="1"/>
              <a:stCxn id="36887" idx="3"/>
              <a:endCxn id="36880" idx="1"/>
            </p:cNvCxnSpPr>
            <p:nvPr/>
          </p:nvCxnSpPr>
          <p:spPr bwMode="auto">
            <a:xfrm>
              <a:off x="2209800" y="5238751"/>
              <a:ext cx="2671763" cy="15875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97" name="TextBox 53"/>
            <p:cNvSpPr txBox="1">
              <a:spLocks noChangeArrowheads="1"/>
            </p:cNvSpPr>
            <p:nvPr/>
          </p:nvSpPr>
          <p:spPr bwMode="auto">
            <a:xfrm>
              <a:off x="2446039" y="3362980"/>
              <a:ext cx="98296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b="0"/>
                <a:t>Generating</a:t>
              </a:r>
            </a:p>
            <a:p>
              <a:r>
                <a:rPr lang="en-US" sz="1400" b="0"/>
                <a:t>Proxy</a:t>
              </a:r>
            </a:p>
          </p:txBody>
        </p:sp>
        <p:sp>
          <p:nvSpPr>
            <p:cNvPr id="36898" name="Rectangle 62"/>
            <p:cNvSpPr>
              <a:spLocks noChangeArrowheads="1"/>
            </p:cNvSpPr>
            <p:nvPr/>
          </p:nvSpPr>
          <p:spPr bwMode="auto">
            <a:xfrm>
              <a:off x="1156077" y="3657600"/>
              <a:ext cx="7489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0"/>
                <a:t>Client</a:t>
              </a: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914400" y="5421513"/>
              <a:ext cx="1295400" cy="3253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400" b="0" dirty="0" err="1"/>
                <a:t>app.config</a:t>
              </a:r>
              <a:endParaRPr lang="en-US" sz="1400" b="0" dirty="0"/>
            </a:p>
          </p:txBody>
        </p:sp>
        <p:cxnSp>
          <p:nvCxnSpPr>
            <p:cNvPr id="36900" name="Straight Arrow Connector 47"/>
            <p:cNvCxnSpPr>
              <a:cxnSpLocks noChangeShapeType="1"/>
              <a:stCxn id="36879" idx="0"/>
              <a:endCxn id="36890" idx="3"/>
            </p:cNvCxnSpPr>
            <p:nvPr/>
          </p:nvCxnSpPr>
          <p:spPr bwMode="auto">
            <a:xfrm rot="16200000" flipV="1">
              <a:off x="4810126" y="3838574"/>
              <a:ext cx="642938" cy="35718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6870" name="TextBox 35"/>
          <p:cNvSpPr txBox="1">
            <a:spLocks noChangeArrowheads="1"/>
          </p:cNvSpPr>
          <p:nvPr/>
        </p:nvSpPr>
        <p:spPr bwMode="auto">
          <a:xfrm>
            <a:off x="3429000" y="3135313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Independent tool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585628-125D-433B-908B-A5A616EE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46515"/>
            <a:ext cx="3347677" cy="49244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DC525-7746-4130-8081-2A25304EBB4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6800" y="21771"/>
            <a:ext cx="8001000" cy="623888"/>
          </a:xfrm>
        </p:spPr>
        <p:txBody>
          <a:bodyPr/>
          <a:lstStyle/>
          <a:p>
            <a:pPr algn="ctr"/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SvcUtil.exe</a:t>
            </a:r>
            <a:r>
              <a:rPr lang="en-US" dirty="0"/>
              <a:t> Tool to Generate the Proxy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545841"/>
            <a:ext cx="7696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https://docs.microsoft.com/en-us/dotnet/framework/tools/developer-command-prompt-for-vs</a:t>
            </a:r>
          </a:p>
        </p:txBody>
      </p:sp>
      <p:sp>
        <p:nvSpPr>
          <p:cNvPr id="10" name="Left Arrow 9"/>
          <p:cNvSpPr/>
          <p:nvPr/>
        </p:nvSpPr>
        <p:spPr bwMode="auto">
          <a:xfrm>
            <a:off x="1174173" y="5920361"/>
            <a:ext cx="304800" cy="350579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 flipH="1">
            <a:off x="88641" y="2133600"/>
            <a:ext cx="292359" cy="350579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DD24-82A3-4551-B765-6F66D4349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4222173"/>
            <a:ext cx="61055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3454132-D894-4DE6-BB2E-1864A0C0E21F}" type="slidenum">
              <a:rPr lang="en-US" b="0" smtClean="0">
                <a:solidFill>
                  <a:schemeClr val="tx2"/>
                </a:solidFill>
              </a:rPr>
              <a:pPr/>
              <a:t>4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610600" cy="623888"/>
          </a:xfrm>
        </p:spPr>
        <p:txBody>
          <a:bodyPr/>
          <a:lstStyle/>
          <a:p>
            <a:pPr algn="ctr" eaLnBrk="1" hangingPunct="1"/>
            <a:r>
              <a:rPr lang="en-US" sz="2800" dirty="0"/>
              <a:t>Service/Application Development Environments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4582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ASP.NET and Windows Communication Foundation (WCF) </a:t>
            </a:r>
            <a:r>
              <a:rPr lang="en-US" dirty="0">
                <a:solidFill>
                  <a:srgbClr val="3333CC"/>
                </a:solidFill>
              </a:rPr>
              <a:t>(Textbook Chapter 3)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3333CC"/>
                </a:solidFill>
              </a:rPr>
              <a:t>Workflow Foundation (Text Chapter 7)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3333CC"/>
                </a:solidFill>
              </a:rPr>
              <a:t>Oracle SOA Suite/ JDeveloper (Text Chapter 8)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Java-based SOA Development: </a:t>
            </a:r>
            <a:r>
              <a:rPr lang="en-US" dirty="0" err="1"/>
              <a:t>Netbeans</a:t>
            </a:r>
            <a:r>
              <a:rPr lang="en-US" dirty="0"/>
              <a:t>, Eclipse/Axis/Tomcat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JAX-RPC 1.1 API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J2EE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BEA WebLogic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IBM WebSphere</a:t>
            </a:r>
          </a:p>
          <a:p>
            <a:r>
              <a:rPr lang="en-US" dirty="0"/>
              <a:t>SAP Enterprise Service Architecture (ESA) Development Framework</a:t>
            </a:r>
          </a:p>
        </p:txBody>
      </p:sp>
      <p:sp>
        <p:nvSpPr>
          <p:cNvPr id="2" name="Left Arrow 1"/>
          <p:cNvSpPr/>
          <p:nvPr/>
        </p:nvSpPr>
        <p:spPr bwMode="auto">
          <a:xfrm>
            <a:off x="8077200" y="1295400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8077200" y="2012898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Left Arrow 6"/>
          <p:cNvSpPr/>
          <p:nvPr/>
        </p:nvSpPr>
        <p:spPr bwMode="auto">
          <a:xfrm>
            <a:off x="8077200" y="2517749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066800" y="21771"/>
            <a:ext cx="8001000" cy="623888"/>
          </a:xfrm>
        </p:spPr>
        <p:txBody>
          <a:bodyPr/>
          <a:lstStyle/>
          <a:p>
            <a:pPr algn="ctr"/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SvcUtil.exe</a:t>
            </a:r>
            <a:r>
              <a:rPr lang="en-US" dirty="0"/>
              <a:t> Tool to Generate the Proxy 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685800" y="3513533"/>
            <a:ext cx="8153400" cy="3276600"/>
          </a:xfrm>
        </p:spPr>
        <p:txBody>
          <a:bodyPr/>
          <a:lstStyle/>
          <a:p>
            <a:r>
              <a:rPr lang="en-US" dirty="0"/>
              <a:t>Keep your Service running and type the following command to execute:</a:t>
            </a:r>
          </a:p>
          <a:p>
            <a:pPr latinLnBrk="1"/>
            <a:r>
              <a:rPr lang="en-US" sz="2400" dirty="0">
                <a:solidFill>
                  <a:srgbClr val="0000FF"/>
                </a:solidFill>
                <a:latin typeface="Arial" charset="0"/>
                <a:cs typeface="Arial" charset="0"/>
              </a:rPr>
              <a:t>svcutil.exe /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  <a:cs typeface="Arial" charset="0"/>
              </a:rPr>
              <a:t>language:cs</a:t>
            </a:r>
            <a:r>
              <a:rPr lang="en-US" sz="2400" dirty="0">
                <a:solidFill>
                  <a:srgbClr val="0000FF"/>
                </a:solidFill>
                <a:latin typeface="Arial" charset="0"/>
                <a:cs typeface="Arial" charset="0"/>
              </a:rPr>
              <a:t> /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  <a:cs typeface="Arial" charset="0"/>
              </a:rPr>
              <a:t>out:</a:t>
            </a:r>
            <a:r>
              <a:rPr lang="en-US" sz="2400" dirty="0" err="1">
                <a:solidFill>
                  <a:srgbClr val="C00000"/>
                </a:solidFill>
                <a:latin typeface="Arial" charset="0"/>
                <a:cs typeface="Arial" charset="0"/>
              </a:rPr>
              <a:t>generatedProxy.cs</a:t>
            </a:r>
            <a:r>
              <a:rPr lang="en-US" sz="2400" dirty="0">
                <a:solidFill>
                  <a:srgbClr val="0000FF"/>
                </a:solidFill>
                <a:latin typeface="Arial" charset="0"/>
                <a:cs typeface="Arial" charset="0"/>
              </a:rPr>
              <a:t> /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  <a:cs typeface="Arial" charset="0"/>
              </a:rPr>
              <a:t>config:</a:t>
            </a:r>
            <a:r>
              <a:rPr lang="en-US" sz="2400" dirty="0" err="1">
                <a:solidFill>
                  <a:srgbClr val="C00000"/>
                </a:solidFill>
                <a:latin typeface="Arial" charset="0"/>
                <a:cs typeface="Arial" charset="0"/>
              </a:rPr>
              <a:t>app.config</a:t>
            </a:r>
            <a:r>
              <a:rPr lang="en-US" sz="2400" dirty="0">
                <a:solidFill>
                  <a:srgbClr val="0000FF"/>
                </a:solidFill>
                <a:latin typeface="Arial" charset="0"/>
                <a:cs typeface="Arial" charset="0"/>
              </a:rPr>
              <a:t> http://localhost:8000/Service</a:t>
            </a:r>
          </a:p>
          <a:p>
            <a:r>
              <a:rPr lang="en-US" dirty="0"/>
              <a:t>This command will generate two files: </a:t>
            </a:r>
            <a:r>
              <a:rPr lang="en-US" dirty="0" err="1">
                <a:solidFill>
                  <a:srgbClr val="C00000"/>
                </a:solidFill>
              </a:rPr>
              <a:t>app.config</a:t>
            </a:r>
            <a:r>
              <a:rPr lang="en-US" dirty="0"/>
              <a:t> and </a:t>
            </a:r>
            <a:r>
              <a:rPr lang="en-US" dirty="0" err="1">
                <a:solidFill>
                  <a:srgbClr val="C00000"/>
                </a:solidFill>
              </a:rPr>
              <a:t>generatedProxy.cs</a:t>
            </a:r>
            <a:r>
              <a:rPr lang="en-US" dirty="0"/>
              <a:t>, and place them into the directory: C:\Windows\System32 or Search for them.</a:t>
            </a:r>
          </a:p>
          <a:p>
            <a:endParaRPr 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F051CC1-55EC-4043-962D-03617B80A82F}" type="slidenum">
              <a:rPr lang="en-US" b="0" smtClean="0">
                <a:solidFill>
                  <a:schemeClr val="tx2"/>
                </a:solidFill>
              </a:rPr>
              <a:pPr/>
              <a:t>40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0" y="545841"/>
            <a:ext cx="7696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https://docs.microsoft.com/en-us/dotnet/framework/tools/developer-command-prompt-for-vs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1" y="2160814"/>
            <a:ext cx="8382000" cy="177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/>
              <a:t>If necessary, use DOS commands “</a:t>
            </a:r>
            <a:r>
              <a:rPr lang="en-US" b="0" kern="0" dirty="0" err="1"/>
              <a:t>dir</a:t>
            </a:r>
            <a:r>
              <a:rPr lang="en-US" b="0" kern="0" dirty="0"/>
              <a:t>”, “cd ..” and “cd folder” to navigate </a:t>
            </a:r>
            <a:r>
              <a:rPr lang="en-US" b="0" kern="0" dirty="0">
                <a:solidFill>
                  <a:srgbClr val="0000FF"/>
                </a:solidFill>
              </a:rPr>
              <a:t>into</a:t>
            </a:r>
            <a:r>
              <a:rPr lang="en-US" b="0" kern="0" dirty="0"/>
              <a:t> the directory where you have your client project is created in the previous step.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2341-EB85-4AB8-8373-6B6F4E4C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861362"/>
            <a:ext cx="5181600" cy="135804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01000" cy="623888"/>
          </a:xfrm>
        </p:spPr>
        <p:txBody>
          <a:bodyPr/>
          <a:lstStyle/>
          <a:p>
            <a:pPr algn="ctr"/>
            <a:r>
              <a:rPr lang="en-US"/>
              <a:t>Use SvcUtil.exe Tool to Generate the Proxy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69288" cy="5486400"/>
          </a:xfrm>
        </p:spPr>
        <p:txBody>
          <a:bodyPr/>
          <a:lstStyle/>
          <a:p>
            <a:r>
              <a:rPr lang="en-US" dirty="0"/>
              <a:t>Copy the two files </a:t>
            </a:r>
            <a:r>
              <a:rPr lang="en-US" dirty="0" err="1">
                <a:solidFill>
                  <a:srgbClr val="0000FF"/>
                </a:solidFill>
              </a:rPr>
              <a:t>generatedProxy.cs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0000FF"/>
                </a:solidFill>
              </a:rPr>
              <a:t>app.config</a:t>
            </a:r>
            <a:r>
              <a:rPr lang="en-US" dirty="0"/>
              <a:t> into you client project directory, and then add them into your client project: Right-click the client project in Solution Explorer, select </a:t>
            </a:r>
            <a:r>
              <a:rPr lang="en-US" dirty="0">
                <a:solidFill>
                  <a:srgbClr val="0000FF"/>
                </a:solidFill>
              </a:rPr>
              <a:t>Add </a:t>
            </a:r>
            <a:r>
              <a:rPr lang="en-US" dirty="0">
                <a:solidFill>
                  <a:srgbClr val="0000FF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0000FF"/>
                </a:solidFill>
              </a:rPr>
              <a:t> Existing Item</a:t>
            </a:r>
            <a:r>
              <a:rPr lang="en-US" dirty="0"/>
              <a:t>. Browse to the location of </a:t>
            </a:r>
            <a:r>
              <a:rPr lang="en-US" dirty="0" err="1">
                <a:solidFill>
                  <a:srgbClr val="0000FF"/>
                </a:solidFill>
              </a:rPr>
              <a:t>generatedProxy.cs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to add.</a:t>
            </a:r>
          </a:p>
          <a:p>
            <a:r>
              <a:rPr lang="en-US" dirty="0"/>
              <a:t>Repeat the step above to add the </a:t>
            </a:r>
            <a:r>
              <a:rPr lang="en-US" dirty="0" err="1">
                <a:solidFill>
                  <a:srgbClr val="0000FF"/>
                </a:solidFill>
              </a:rPr>
              <a:t>app.config</a:t>
            </a:r>
            <a:r>
              <a:rPr lang="en-US" dirty="0"/>
              <a:t> configuration file: By default, the Add Existing Item dialog box filters out all files with a .</a:t>
            </a:r>
            <a:r>
              <a:rPr lang="en-US" dirty="0" err="1"/>
              <a:t>config</a:t>
            </a:r>
            <a:r>
              <a:rPr lang="en-US" dirty="0"/>
              <a:t> extension. To see these files select </a:t>
            </a:r>
            <a:r>
              <a:rPr lang="en-US" dirty="0">
                <a:solidFill>
                  <a:srgbClr val="C00000"/>
                </a:solidFill>
              </a:rPr>
              <a:t>All Files </a:t>
            </a:r>
            <a:r>
              <a:rPr lang="en-US" dirty="0"/>
              <a:t>(*.*) in the file type.</a:t>
            </a:r>
          </a:p>
          <a:p>
            <a:r>
              <a:rPr lang="en-US" altLang="zh-CN" dirty="0"/>
              <a:t>Also read: </a:t>
            </a:r>
            <a:r>
              <a:rPr lang="en-US" sz="2400" dirty="0"/>
              <a:t>Developer Command Prompt for Visual Studio</a:t>
            </a:r>
            <a:br>
              <a:rPr lang="en-US" altLang="zh-CN" dirty="0"/>
            </a:br>
            <a:r>
              <a:rPr lang="en-US" sz="2000" dirty="0"/>
              <a:t>https://msdn.microsoft.com/en-us/library/ms229859(v=vs.110).aspx</a:t>
            </a:r>
          </a:p>
          <a:p>
            <a:endParaRPr 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64BC9BA-1E64-4209-9232-4FAF909E7F00}" type="slidenum">
              <a:rPr lang="en-US" b="0" smtClean="0">
                <a:solidFill>
                  <a:schemeClr val="tx2"/>
                </a:solidFill>
              </a:rPr>
              <a:pPr/>
              <a:t>41</a:t>
            </a:fld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0" y="2557462"/>
            <a:ext cx="6296025" cy="3571875"/>
          </a:xfrm>
          <a:prstGeom prst="rect">
            <a:avLst/>
          </a:prstGeom>
        </p:spPr>
      </p:pic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the Two Generated Files into Client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1E5D965-0925-4FA2-8A74-03BA7E1A872E}" type="slidenum">
              <a:rPr lang="en-US" b="0" smtClean="0">
                <a:solidFill>
                  <a:schemeClr val="tx2"/>
                </a:solidFill>
              </a:rPr>
              <a:pPr/>
              <a:t>42</a:t>
            </a:fld>
            <a:endParaRPr lang="en-US" b="0">
              <a:solidFill>
                <a:schemeClr val="tx2"/>
              </a:solidFill>
            </a:endParaRP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21" y="822577"/>
            <a:ext cx="2488367" cy="377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5"/>
          <p:cNvSpPr>
            <a:spLocks noChangeArrowheads="1"/>
          </p:cNvSpPr>
          <p:nvPr/>
        </p:nvSpPr>
        <p:spPr bwMode="auto">
          <a:xfrm>
            <a:off x="6857519" y="3379126"/>
            <a:ext cx="1826325" cy="1369378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359759" y="4965211"/>
            <a:ext cx="1324085" cy="734335"/>
          </a:xfrm>
          <a:prstGeom prst="wedgeRoundRectCallout">
            <a:avLst>
              <a:gd name="adj1" fmla="val 22296"/>
              <a:gd name="adj2" fmla="val -81514"/>
              <a:gd name="adj3" fmla="val 1666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400" b="0" dirty="0"/>
              <a:t>New files added to the project</a:t>
            </a:r>
          </a:p>
        </p:txBody>
      </p:sp>
      <p:sp>
        <p:nvSpPr>
          <p:cNvPr id="16" name="Left Arrow 2"/>
          <p:cNvSpPr>
            <a:spLocks noChangeArrowheads="1"/>
          </p:cNvSpPr>
          <p:nvPr/>
        </p:nvSpPr>
        <p:spPr bwMode="auto">
          <a:xfrm>
            <a:off x="8717651" y="4086225"/>
            <a:ext cx="273949" cy="22829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7" y="834207"/>
            <a:ext cx="2476953" cy="251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eft Arrow 2"/>
          <p:cNvSpPr>
            <a:spLocks noChangeArrowheads="1"/>
          </p:cNvSpPr>
          <p:nvPr/>
        </p:nvSpPr>
        <p:spPr bwMode="auto">
          <a:xfrm>
            <a:off x="2532396" y="1701821"/>
            <a:ext cx="273949" cy="22829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Right Brace 1"/>
          <p:cNvSpPr/>
          <p:nvPr/>
        </p:nvSpPr>
        <p:spPr bwMode="auto">
          <a:xfrm>
            <a:off x="8546869" y="4063815"/>
            <a:ext cx="136975" cy="279585"/>
          </a:xfrm>
          <a:prstGeom prst="rightBrac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2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8" grpId="0" animBg="1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appl.config File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7543800" cy="5867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1600"/>
              <a:t>&lt;?xml version="1.0" encoding="utf-8"?&gt;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&lt;configuration&gt;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</a:t>
            </a:r>
            <a:r>
              <a:rPr lang="en-US" sz="1600" b="1"/>
              <a:t>&lt;system.serviceModel&gt;</a:t>
            </a:r>
            <a:endParaRPr lang="en-US" sz="1600"/>
          </a:p>
          <a:p>
            <a:pPr>
              <a:buFont typeface="Wingdings" pitchFamily="2" charset="2"/>
              <a:buNone/>
            </a:pPr>
            <a:r>
              <a:rPr lang="en-US" sz="1600"/>
              <a:t>    &lt;bindings&gt;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&lt;</a:t>
            </a:r>
            <a:r>
              <a:rPr lang="en-US" sz="1600">
                <a:solidFill>
                  <a:srgbClr val="0000FF"/>
                </a:solidFill>
              </a:rPr>
              <a:t>wsHttpBinding</a:t>
            </a:r>
            <a:r>
              <a:rPr lang="en-US" sz="160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&lt;binding name="WSHttpBinding_myInterface" 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          closeTimeout="00:01:00" openTimeout="00:01:00" 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          receiveTimeout="00:10:00" sendTimeout="00:01:00"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          bypassProxyOnLocal="false" transactionFlow="false" 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          hostNameComparisonMode="StrongWildcard"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          maxBufferPoolSize="524288" 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          maxReceivedMessageSize="65536"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          messageEncoding="Text" textEncoding="utf-8" 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          useDefaultWebProxy="true"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          allowCookies="false"&gt;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&lt;readerQuotas maxDepth="32" maxStringContentLength="8192" 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          maxArrayLength="16384" maxBytesPerRead="4096" 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          maxNameTableCharCount="16384" /&gt;</a:t>
            </a:r>
          </a:p>
          <a:p>
            <a:pPr>
              <a:buFont typeface="Wingdings" pitchFamily="2" charset="2"/>
              <a:buNone/>
            </a:pPr>
            <a:r>
              <a:rPr lang="en-US" sz="1600"/>
              <a:t>          &lt;reliableSession ordered="true" inactivityTimeout="00:10:00“ enabled="false" /&gt;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25E0C39-A6E5-46DB-9840-95C0D210B50D}" type="slidenum">
              <a:rPr lang="en-US" b="0" smtClean="0">
                <a:solidFill>
                  <a:schemeClr val="tx2"/>
                </a:solidFill>
              </a:rPr>
              <a:pPr/>
              <a:t>43</a:t>
            </a:fld>
            <a:endParaRPr lang="en-US" b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1268" y="2947416"/>
            <a:ext cx="931688" cy="3352800"/>
            <a:chOff x="621268" y="2947416"/>
            <a:chExt cx="931688" cy="3352800"/>
          </a:xfrm>
        </p:grpSpPr>
        <p:sp>
          <p:nvSpPr>
            <p:cNvPr id="2" name="Left Brace 1"/>
            <p:cNvSpPr/>
            <p:nvPr/>
          </p:nvSpPr>
          <p:spPr bwMode="auto">
            <a:xfrm>
              <a:off x="1171956" y="2947416"/>
              <a:ext cx="381000" cy="3352800"/>
            </a:xfrm>
            <a:prstGeom prst="leftBrac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 rot="16200000">
              <a:off x="-565596" y="4419530"/>
              <a:ext cx="2743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Editing these default values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appl.config File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534400" cy="5638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1600" dirty="0"/>
              <a:t>         &lt;security mode="Message"&gt;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      &lt;transport </a:t>
            </a:r>
            <a:r>
              <a:rPr lang="en-US" sz="1600" dirty="0" err="1"/>
              <a:t>clientCredentialType</a:t>
            </a:r>
            <a:r>
              <a:rPr lang="en-US" sz="1600" dirty="0"/>
              <a:t>="Windows" 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              </a:t>
            </a:r>
            <a:r>
              <a:rPr lang="en-US" sz="1600" dirty="0" err="1"/>
              <a:t>proxyCredentialType</a:t>
            </a:r>
            <a:r>
              <a:rPr lang="en-US" sz="1600" dirty="0"/>
              <a:t>="None" realm="" /&gt;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      &lt;message </a:t>
            </a:r>
            <a:r>
              <a:rPr lang="en-US" sz="1600" dirty="0" err="1"/>
              <a:t>clientCredentialType</a:t>
            </a:r>
            <a:r>
              <a:rPr lang="en-US" sz="1600" dirty="0"/>
              <a:t>="Windows" 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              </a:t>
            </a:r>
            <a:r>
              <a:rPr lang="en-US" sz="1600" dirty="0" err="1"/>
              <a:t>negotiateServiceCredential</a:t>
            </a:r>
            <a:r>
              <a:rPr lang="en-US" sz="1600" dirty="0"/>
              <a:t>="true"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        </a:t>
            </a:r>
            <a:r>
              <a:rPr lang="en-US" sz="1600" dirty="0" err="1"/>
              <a:t>algorithmSuite</a:t>
            </a:r>
            <a:r>
              <a:rPr lang="en-US" sz="1600" dirty="0"/>
              <a:t>="Default" </a:t>
            </a:r>
            <a:r>
              <a:rPr lang="en-US" sz="1600" dirty="0" err="1"/>
              <a:t>establishSecurityContext</a:t>
            </a:r>
            <a:r>
              <a:rPr lang="en-US" sz="1600" dirty="0"/>
              <a:t>="true" /&gt;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    &lt;/security&gt;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  &lt;/binding&gt;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&lt;/</a:t>
            </a:r>
            <a:r>
              <a:rPr lang="en-US" sz="1600" dirty="0" err="1"/>
              <a:t>wsHttpBinding</a:t>
            </a:r>
            <a:r>
              <a:rPr lang="en-US" sz="1600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&lt;/bindings&gt;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&lt;client&gt;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</a:t>
            </a:r>
            <a:r>
              <a:rPr lang="en-US" sz="1600" b="1" dirty="0"/>
              <a:t>&lt;endpoint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FF"/>
                </a:solidFill>
              </a:rPr>
              <a:t>address</a:t>
            </a:r>
            <a:r>
              <a:rPr lang="en-US" sz="1600" dirty="0"/>
              <a:t>=  "http://localhost:8000/Service/</a:t>
            </a:r>
            <a:r>
              <a:rPr lang="en-US" sz="1600" dirty="0" err="1"/>
              <a:t>myService</a:t>
            </a:r>
            <a:r>
              <a:rPr lang="en-US" sz="1600" dirty="0"/>
              <a:t>"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                   </a:t>
            </a:r>
            <a:r>
              <a:rPr lang="en-US" sz="1600" dirty="0">
                <a:solidFill>
                  <a:srgbClr val="0000FF"/>
                </a:solidFill>
              </a:rPr>
              <a:t>binding</a:t>
            </a:r>
            <a:r>
              <a:rPr lang="en-US" sz="1600" dirty="0"/>
              <a:t>="</a:t>
            </a:r>
            <a:r>
              <a:rPr lang="en-US" sz="1600" dirty="0" err="1"/>
              <a:t>wsHttpBinding</a:t>
            </a:r>
            <a:r>
              <a:rPr lang="en-US" sz="1600" dirty="0"/>
              <a:t>" </a:t>
            </a:r>
            <a:r>
              <a:rPr lang="en-US" sz="1600" dirty="0" err="1"/>
              <a:t>bindingConfiguration</a:t>
            </a:r>
            <a:r>
              <a:rPr lang="en-US" sz="1600" dirty="0"/>
              <a:t>="</a:t>
            </a:r>
            <a:r>
              <a:rPr lang="en-US" sz="1600" dirty="0" err="1"/>
              <a:t>WSHttpBinding_myInterface</a:t>
            </a:r>
            <a:r>
              <a:rPr lang="en-US" sz="1600" dirty="0"/>
              <a:t>"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                   </a:t>
            </a:r>
            <a:r>
              <a:rPr lang="en-US" sz="1600" dirty="0">
                <a:solidFill>
                  <a:srgbClr val="0000FF"/>
                </a:solidFill>
              </a:rPr>
              <a:t>contract</a:t>
            </a:r>
            <a:r>
              <a:rPr lang="en-US" sz="1600" dirty="0"/>
              <a:t>="</a:t>
            </a:r>
            <a:r>
              <a:rPr lang="en-US" sz="1600" dirty="0" err="1"/>
              <a:t>myInterface</a:t>
            </a:r>
            <a:r>
              <a:rPr lang="en-US" sz="1600" dirty="0"/>
              <a:t>" name="</a:t>
            </a:r>
            <a:r>
              <a:rPr lang="en-US" sz="1600" dirty="0" err="1"/>
              <a:t>WSHttpBinding_myInterface</a:t>
            </a:r>
            <a:r>
              <a:rPr lang="en-US" sz="1600" dirty="0"/>
              <a:t>"&gt;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  &lt;identity&gt; &lt;</a:t>
            </a:r>
            <a:r>
              <a:rPr lang="en-US" sz="1600" dirty="0" err="1"/>
              <a:t>userPrincipalName</a:t>
            </a:r>
            <a:r>
              <a:rPr lang="en-US" sz="1600" dirty="0"/>
              <a:t> value="</a:t>
            </a:r>
            <a:r>
              <a:rPr lang="en-US" sz="1600" dirty="0" err="1"/>
              <a:t>YinongBYENG</a:t>
            </a:r>
            <a:r>
              <a:rPr lang="en-US" sz="1600" dirty="0"/>
              <a:t>\</a:t>
            </a:r>
            <a:r>
              <a:rPr lang="en-US" sz="1600" dirty="0" err="1"/>
              <a:t>yinong</a:t>
            </a:r>
            <a:r>
              <a:rPr lang="en-US" sz="1600" dirty="0"/>
              <a:t>" /&gt; &lt;/identity&gt;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    </a:t>
            </a:r>
            <a:r>
              <a:rPr lang="en-US" sz="1600" b="1" dirty="0"/>
              <a:t>&lt;/endpoint&gt;</a:t>
            </a:r>
            <a:endParaRPr lang="en-US" sz="1600" dirty="0"/>
          </a:p>
          <a:p>
            <a:pPr>
              <a:buFont typeface="Wingdings" pitchFamily="2" charset="2"/>
              <a:buNone/>
            </a:pPr>
            <a:r>
              <a:rPr lang="en-US" sz="1600" dirty="0"/>
              <a:t>    &lt;/client&gt;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  </a:t>
            </a:r>
            <a:r>
              <a:rPr lang="en-US" sz="1600" b="1" dirty="0"/>
              <a:t>&lt;/</a:t>
            </a:r>
            <a:r>
              <a:rPr lang="en-US" sz="1600" b="1" dirty="0" err="1"/>
              <a:t>system.serviceModel</a:t>
            </a:r>
            <a:r>
              <a:rPr lang="en-US" sz="1600" b="1" dirty="0"/>
              <a:t>&gt;</a:t>
            </a:r>
            <a:endParaRPr lang="en-US" sz="1600" dirty="0"/>
          </a:p>
          <a:p>
            <a:pPr>
              <a:buFont typeface="Wingdings" pitchFamily="2" charset="2"/>
              <a:buNone/>
            </a:pPr>
            <a:r>
              <a:rPr lang="en-US" sz="1600" dirty="0"/>
              <a:t>&lt;/configuration&gt;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E4FBA61-C53A-4F4D-9B0B-1C1984DC6509}" type="slidenum">
              <a:rPr lang="en-US" b="0" smtClean="0">
                <a:solidFill>
                  <a:schemeClr val="tx2"/>
                </a:solidFill>
              </a:rPr>
              <a:pPr/>
              <a:t>44</a:t>
            </a:fld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Program in Console Application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class Program {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static void Main(string[] </a:t>
            </a:r>
            <a:r>
              <a:rPr lang="en-US" sz="2000" dirty="0" err="1">
                <a:latin typeface="Arial" charset="0"/>
                <a:cs typeface="Arial" charset="0"/>
              </a:rPr>
              <a:t>args</a:t>
            </a:r>
            <a:r>
              <a:rPr lang="en-US" sz="2000" dirty="0">
                <a:latin typeface="Arial" charset="0"/>
                <a:cs typeface="Arial" charset="0"/>
              </a:rPr>
              <a:t>) {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//(1) Create a proxy to the WCF service.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</a:t>
            </a:r>
            <a:r>
              <a:rPr lang="en-US" sz="2000" dirty="0" err="1">
                <a:latin typeface="Arial" charset="0"/>
                <a:cs typeface="Arial" charset="0"/>
              </a:rPr>
              <a:t>myInterfaceClient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Arial" charset="0"/>
                <a:cs typeface="Arial" charset="0"/>
              </a:rPr>
              <a:t>myProxy</a:t>
            </a:r>
            <a:r>
              <a:rPr lang="en-US" sz="2000" dirty="0">
                <a:latin typeface="Arial" charset="0"/>
                <a:cs typeface="Arial" charset="0"/>
              </a:rPr>
              <a:t> = new </a:t>
            </a:r>
            <a:r>
              <a:rPr lang="en-US" sz="2000" dirty="0" err="1">
                <a:latin typeface="Arial" charset="0"/>
                <a:cs typeface="Arial" charset="0"/>
              </a:rPr>
              <a:t>myInterfaceClient</a:t>
            </a:r>
            <a:r>
              <a:rPr lang="en-US" sz="2000" dirty="0">
                <a:latin typeface="Arial" charset="0"/>
                <a:cs typeface="Arial" charset="0"/>
              </a:rPr>
              <a:t>();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// (2) Call the service operations through the proxy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double pi = </a:t>
            </a:r>
            <a:r>
              <a:rPr lang="en-US" sz="2000" dirty="0" err="1">
                <a:solidFill>
                  <a:srgbClr val="0000FF"/>
                </a:solidFill>
                <a:latin typeface="Arial" charset="0"/>
                <a:cs typeface="Arial" charset="0"/>
              </a:rPr>
              <a:t>myProxy</a:t>
            </a:r>
            <a:r>
              <a:rPr lang="en-US" sz="2000" dirty="0" err="1">
                <a:latin typeface="Arial" charset="0"/>
                <a:cs typeface="Arial" charset="0"/>
              </a:rPr>
              <a:t>.PiValue</a:t>
            </a:r>
            <a:r>
              <a:rPr lang="en-US" sz="2000" dirty="0">
                <a:latin typeface="Arial" charset="0"/>
                <a:cs typeface="Arial" charset="0"/>
              </a:rPr>
              <a:t>();  // call </a:t>
            </a:r>
            <a:r>
              <a:rPr lang="en-US" sz="2000" dirty="0" err="1">
                <a:latin typeface="Arial" charset="0"/>
                <a:cs typeface="Arial" charset="0"/>
              </a:rPr>
              <a:t>PiValue</a:t>
            </a:r>
            <a:r>
              <a:rPr lang="en-US" sz="2000" dirty="0">
                <a:latin typeface="Arial" charset="0"/>
                <a:cs typeface="Arial" charset="0"/>
              </a:rPr>
              <a:t> operation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Int32 test1 = 27;   // Create test input 1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Int32 test2 = -132; // Create test input 2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Int32 result1 = </a:t>
            </a:r>
            <a:r>
              <a:rPr lang="en-US" sz="2000" dirty="0" err="1">
                <a:solidFill>
                  <a:srgbClr val="0000FF"/>
                </a:solidFill>
                <a:latin typeface="Arial" charset="0"/>
                <a:cs typeface="Arial" charset="0"/>
              </a:rPr>
              <a:t>myProxy.absValue</a:t>
            </a:r>
            <a:r>
              <a:rPr lang="en-US" sz="2000" dirty="0">
                <a:latin typeface="Arial" charset="0"/>
                <a:cs typeface="Arial" charset="0"/>
              </a:rPr>
              <a:t>(test1); // call operation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Int32 result2 = </a:t>
            </a:r>
            <a:r>
              <a:rPr lang="en-US" sz="2000" dirty="0" err="1">
                <a:latin typeface="Arial" charset="0"/>
                <a:cs typeface="Arial" charset="0"/>
              </a:rPr>
              <a:t>myProxy.absValue</a:t>
            </a:r>
            <a:r>
              <a:rPr lang="en-US" sz="2000" dirty="0">
                <a:latin typeface="Arial" charset="0"/>
                <a:cs typeface="Arial" charset="0"/>
              </a:rPr>
              <a:t>(test2); // call operation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</a:t>
            </a:r>
            <a:r>
              <a:rPr lang="en-US" sz="2000" dirty="0" err="1">
                <a:latin typeface="Arial" charset="0"/>
                <a:cs typeface="Arial" charset="0"/>
              </a:rPr>
              <a:t>Console.WriteLine</a:t>
            </a:r>
            <a:r>
              <a:rPr lang="en-US" sz="2000" dirty="0">
                <a:latin typeface="Arial" charset="0"/>
                <a:cs typeface="Arial" charset="0"/>
              </a:rPr>
              <a:t>("PI value = {0}", pi);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Console.WriteLine("Absolute values of {0} is {1} and of {2} is {3}", </a:t>
            </a:r>
            <a:br>
              <a:rPr lang="en-US" sz="2000" dirty="0">
                <a:latin typeface="Arial" charset="0"/>
                <a:cs typeface="Arial" charset="0"/>
              </a:rPr>
            </a:br>
            <a:r>
              <a:rPr lang="en-US" sz="2000" dirty="0">
                <a:latin typeface="Arial" charset="0"/>
                <a:cs typeface="Arial" charset="0"/>
              </a:rPr>
              <a:t>                                                                  test1, test2, result1, result2);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</a:t>
            </a:r>
            <a:r>
              <a:rPr lang="en-US" sz="2000" dirty="0" err="1">
                <a:latin typeface="Arial" charset="0"/>
                <a:cs typeface="Arial" charset="0"/>
              </a:rPr>
              <a:t>myProxy.Close</a:t>
            </a:r>
            <a:r>
              <a:rPr lang="en-US" sz="2000" dirty="0">
                <a:latin typeface="Arial" charset="0"/>
                <a:cs typeface="Arial" charset="0"/>
              </a:rPr>
              <a:t>(); // (3) Close the proxy &amp; channel to the service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</a:t>
            </a:r>
            <a:r>
              <a:rPr lang="en-US" sz="2000" dirty="0" err="1">
                <a:latin typeface="Arial" charset="0"/>
                <a:cs typeface="Arial" charset="0"/>
              </a:rPr>
              <a:t>Console.WriteLine</a:t>
            </a:r>
            <a:r>
              <a:rPr lang="en-US" sz="2000" dirty="0">
                <a:latin typeface="Arial" charset="0"/>
                <a:cs typeface="Arial" charset="0"/>
              </a:rPr>
              <a:t>("/</a:t>
            </a:r>
            <a:r>
              <a:rPr lang="en-US" sz="2000" dirty="0" err="1">
                <a:latin typeface="Arial" charset="0"/>
                <a:cs typeface="Arial" charset="0"/>
              </a:rPr>
              <a:t>nPress</a:t>
            </a:r>
            <a:r>
              <a:rPr lang="en-US" sz="2000" dirty="0">
                <a:latin typeface="Arial" charset="0"/>
                <a:cs typeface="Arial" charset="0"/>
              </a:rPr>
              <a:t> &lt;ENTER&gt; to terminate the client./n");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}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CE5CC9B-107C-427F-B4E7-8C370AA986F2}" type="slidenum">
              <a:rPr lang="en-US" b="0" smtClean="0">
                <a:solidFill>
                  <a:schemeClr val="tx2"/>
                </a:solidFill>
              </a:rPr>
              <a:pPr/>
              <a:t>45</a:t>
            </a:fld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58895"/>
            <a:ext cx="3364667" cy="51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7086600" cy="609600"/>
          </a:xfrm>
        </p:spPr>
        <p:txBody>
          <a:bodyPr/>
          <a:lstStyle/>
          <a:p>
            <a:pPr algn="ctr"/>
            <a:r>
              <a:rPr lang="en-US" dirty="0"/>
              <a:t>Test client and self-hosting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5181600" cy="4608512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  <a:defRPr/>
            </a:pPr>
            <a:r>
              <a:rPr lang="en-US" sz="2400" dirty="0"/>
              <a:t>Right click </a:t>
            </a:r>
            <a:r>
              <a:rPr lang="en-US" sz="2400" dirty="0" err="1"/>
              <a:t>myService</a:t>
            </a:r>
            <a:r>
              <a:rPr lang="en-US" sz="2400" dirty="0"/>
              <a:t> project and choose: Set as </a:t>
            </a:r>
            <a:r>
              <a:rPr lang="en-US" sz="2400" dirty="0" err="1"/>
              <a:t>StartUp</a:t>
            </a:r>
            <a:r>
              <a:rPr lang="en-US" sz="2400" dirty="0"/>
              <a:t> Project; </a:t>
            </a:r>
          </a:p>
          <a:p>
            <a:pPr marL="457200" indent="-457200">
              <a:buSzPct val="100000"/>
              <a:buFont typeface="+mj-lt"/>
              <a:buAutoNum type="arabicPeriod"/>
              <a:defRPr/>
            </a:pPr>
            <a:r>
              <a:rPr lang="en-US" sz="2400" dirty="0"/>
              <a:t>Start the project without debugging; </a:t>
            </a:r>
          </a:p>
          <a:p>
            <a:pPr marL="457200" indent="-457200">
              <a:buSzPct val="100000"/>
              <a:buFont typeface="+mj-lt"/>
              <a:buAutoNum type="arabicPeriod"/>
              <a:defRPr/>
            </a:pPr>
            <a:r>
              <a:rPr lang="en-US" sz="2400" dirty="0"/>
              <a:t>Right click the project </a:t>
            </a:r>
            <a:r>
              <a:rPr lang="en-US" sz="2400" dirty="0" err="1"/>
              <a:t>WCFClientConsole</a:t>
            </a:r>
            <a:r>
              <a:rPr lang="en-US" sz="2400" dirty="0"/>
              <a:t> and choose Debug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Start new instance.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400" dirty="0"/>
              <a:t>If the console window closes at the end, you can add </a:t>
            </a:r>
            <a:r>
              <a:rPr lang="en-US" sz="2400" dirty="0" err="1"/>
              <a:t>Console.ReadLine</a:t>
            </a:r>
            <a:r>
              <a:rPr lang="en-US" sz="2400" dirty="0"/>
              <a:t> at the end of the client program to prevent the console to close.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51405F9-1947-4FC4-9BAF-BA109911221B}" type="slidenum">
              <a:rPr lang="en-US" b="0" smtClean="0">
                <a:solidFill>
                  <a:schemeClr val="tx2"/>
                </a:solidFill>
              </a:rPr>
              <a:pPr/>
              <a:t>46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45062" name="Left Arrow 5"/>
          <p:cNvSpPr>
            <a:spLocks noChangeArrowheads="1"/>
          </p:cNvSpPr>
          <p:nvPr/>
        </p:nvSpPr>
        <p:spPr bwMode="auto">
          <a:xfrm>
            <a:off x="7315200" y="2590800"/>
            <a:ext cx="342900" cy="4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000"/>
              <a:t>1</a:t>
            </a:r>
          </a:p>
        </p:txBody>
      </p:sp>
      <p:sp>
        <p:nvSpPr>
          <p:cNvPr id="45063" name="Left Arrow 6"/>
          <p:cNvSpPr>
            <a:spLocks noChangeArrowheads="1"/>
          </p:cNvSpPr>
          <p:nvPr/>
        </p:nvSpPr>
        <p:spPr bwMode="auto">
          <a:xfrm>
            <a:off x="7924800" y="4572000"/>
            <a:ext cx="342900" cy="4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000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 animBg="1"/>
      <p:bldP spid="450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086600" cy="914400"/>
          </a:xfrm>
        </p:spPr>
        <p:txBody>
          <a:bodyPr/>
          <a:lstStyle/>
          <a:p>
            <a:pPr algn="ctr"/>
            <a:r>
              <a:rPr lang="en-US" sz="2800" dirty="0"/>
              <a:t>Use Localhost and ASP </a:t>
            </a:r>
            <a:r>
              <a:rPr lang="en-US" sz="2800" dirty="0" err="1"/>
              <a:t>.Net</a:t>
            </a:r>
            <a:r>
              <a:rPr lang="en-US" sz="2800" dirty="0"/>
              <a:t> GUI Client </a:t>
            </a:r>
            <a:br>
              <a:rPr lang="en-US" sz="2800" dirty="0"/>
            </a:br>
            <a:r>
              <a:rPr lang="en-US" sz="2800" dirty="0"/>
              <a:t>to Consume Self-Hosting Services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839200" cy="53340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The previous example showed to create the proxy manually, so that you have full control of the proxy. You can also create the proxy automatically using Visual Studio.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</a:rPr>
              <a:t>Step 1. Add an ASP </a:t>
            </a:r>
            <a:r>
              <a:rPr lang="en-US" dirty="0" err="1">
                <a:solidFill>
                  <a:srgbClr val="0000FF"/>
                </a:solidFill>
              </a:rPr>
              <a:t>.Net</a:t>
            </a:r>
            <a:r>
              <a:rPr lang="en-US" dirty="0">
                <a:solidFill>
                  <a:srgbClr val="0000FF"/>
                </a:solidFill>
              </a:rPr>
              <a:t> Web Site into the Self-Hosting Service Solution</a:t>
            </a:r>
          </a:p>
          <a:p>
            <a:pPr lvl="1">
              <a:defRPr/>
            </a:pPr>
            <a:r>
              <a:rPr lang="en-US" dirty="0">
                <a:ea typeface="+mn-ea"/>
                <a:cs typeface="+mn-cs"/>
              </a:rPr>
              <a:t>Right-click the Solution </a:t>
            </a:r>
            <a:r>
              <a:rPr lang="en-US" dirty="0" err="1">
                <a:ea typeface="+mn-ea"/>
                <a:cs typeface="+mn-cs"/>
              </a:rPr>
              <a:t>WcfServiceConsole</a:t>
            </a:r>
            <a:r>
              <a:rPr lang="en-US" dirty="0">
                <a:ea typeface="+mn-ea"/>
                <a:cs typeface="+mn-cs"/>
              </a:rPr>
              <a:t>. Select Add </a:t>
            </a:r>
            <a:r>
              <a:rPr lang="en-US" dirty="0">
                <a:ea typeface="+mn-ea"/>
                <a:cs typeface="+mn-cs"/>
                <a:sym typeface="Wingdings"/>
              </a:rPr>
              <a:t></a:t>
            </a:r>
            <a:r>
              <a:rPr lang="en-US" dirty="0">
                <a:ea typeface="+mn-ea"/>
                <a:cs typeface="+mn-cs"/>
              </a:rPr>
              <a:t> New </a:t>
            </a:r>
            <a:r>
              <a:rPr lang="en-US" dirty="0">
                <a:ea typeface="+mn-ea"/>
                <a:cs typeface="+mn-cs"/>
                <a:sym typeface="Wingdings"/>
              </a:rPr>
              <a:t></a:t>
            </a:r>
            <a:r>
              <a:rPr lang="en-US" dirty="0">
                <a:ea typeface="+mn-ea"/>
                <a:cs typeface="+mn-cs"/>
              </a:rPr>
              <a:t> Web Site …</a:t>
            </a:r>
          </a:p>
          <a:p>
            <a:pPr lvl="1">
              <a:defRPr/>
            </a:pPr>
            <a:r>
              <a:rPr lang="en-US" dirty="0">
                <a:ea typeface="+mn-ea"/>
                <a:cs typeface="+mn-cs"/>
              </a:rPr>
              <a:t>Select ASP </a:t>
            </a:r>
            <a:r>
              <a:rPr lang="en-US" dirty="0" err="1">
                <a:ea typeface="+mn-ea"/>
                <a:cs typeface="+mn-cs"/>
              </a:rPr>
              <a:t>.Net</a:t>
            </a:r>
            <a:r>
              <a:rPr lang="en-US" dirty="0">
                <a:ea typeface="+mn-ea"/>
                <a:cs typeface="+mn-cs"/>
              </a:rPr>
              <a:t> Web Site and the project “</a:t>
            </a:r>
            <a:r>
              <a:rPr lang="en-US" dirty="0" err="1">
                <a:ea typeface="+mn-ea"/>
                <a:cs typeface="+mn-cs"/>
              </a:rPr>
              <a:t>AspSite</a:t>
            </a:r>
            <a:r>
              <a:rPr lang="en-US" dirty="0">
                <a:ea typeface="+mn-ea"/>
                <a:cs typeface="+mn-cs"/>
              </a:rPr>
              <a:t>”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</a:rPr>
              <a:t>Start the Service in localhost or in IIS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</a:rPr>
              <a:t>Add Service Reference</a:t>
            </a:r>
          </a:p>
          <a:p>
            <a:pPr lvl="1">
              <a:defRPr/>
            </a:pPr>
            <a:r>
              <a:rPr lang="en-US" dirty="0"/>
              <a:t>http://localhost:8000/Service/myService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4A1A05-B905-4F46-B567-5653E8AA8F6E}" type="slidenum">
              <a:rPr lang="en-US" b="0" smtClean="0">
                <a:solidFill>
                  <a:schemeClr val="tx2"/>
                </a:solidFill>
              </a:rPr>
              <a:pPr/>
              <a:t>47</a:t>
            </a:fld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Service Reference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0B0ABE8-9526-46CC-A9C1-E2818105888A}" type="slidenum">
              <a:rPr lang="en-US" b="0" smtClean="0">
                <a:solidFill>
                  <a:schemeClr val="tx2"/>
                </a:solidFill>
              </a:rPr>
              <a:pPr/>
              <a:t>48</a:t>
            </a:fld>
            <a:endParaRPr lang="en-US" b="0">
              <a:solidFill>
                <a:schemeClr val="tx2"/>
              </a:solidFill>
            </a:endParaRPr>
          </a:p>
        </p:txBody>
      </p:sp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838200"/>
            <a:ext cx="900112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C# Code Behind the ASPX Page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574088" cy="5638800"/>
          </a:xfrm>
        </p:spPr>
        <p:txBody>
          <a:bodyPr/>
          <a:lstStyle/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using System;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public partial class _Default : System.Web.UI.Page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protected void Page_Load(object sender, EventArgs e) { 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protected void btnPiValue_Click(object sender, EventArgs e)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	AspProxyToWcf.myInterfaceClient refvar = new 	AspProxyToWcf.myInterfaceClient();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	double pi = refvar.PiValue();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	lblPiValue.Text = Convert.ToString(pi);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protected void Button1_Click(object sender, EventArgs e)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	AspProxyToWcf.myInterfaceClient refvar = new 	AspProxyToWcf.myInterfaceClient();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	string abstxt = txtAbsoluteValue.Text;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	int absVal = refvar.absValue(Convert.ToInt32(abstxt));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	lblAbsoluteValue.Text = Convert.ToString(absVal);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	}   	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>
                <a:latin typeface="Arial" charset="0"/>
                <a:cs typeface="Arial" charset="0"/>
              </a:rPr>
              <a:t>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7A1C490-9444-4D15-84DB-D577E35DDF18}" type="slidenum">
              <a:rPr lang="en-US" b="0" smtClean="0">
                <a:solidFill>
                  <a:schemeClr val="tx2"/>
                </a:solidFill>
              </a:rPr>
              <a:pPr/>
              <a:t>49</a:t>
            </a:fld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01000" cy="623888"/>
          </a:xfrm>
        </p:spPr>
        <p:txBody>
          <a:bodyPr/>
          <a:lstStyle/>
          <a:p>
            <a:r>
              <a:rPr lang="en-US"/>
              <a:t>WCF Service Development and Consuming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7848600" cy="5638800"/>
          </a:xfrm>
        </p:spPr>
        <p:txBody>
          <a:bodyPr/>
          <a:lstStyle/>
          <a:p>
            <a:r>
              <a:rPr lang="en-US" sz="2400" dirty="0"/>
              <a:t>ASP </a:t>
            </a:r>
            <a:r>
              <a:rPr lang="en-US" sz="2400" dirty="0" err="1"/>
              <a:t>.Net</a:t>
            </a:r>
            <a:r>
              <a:rPr lang="en-US" sz="2400" dirty="0"/>
              <a:t> is a component in Visual Studio for service and application development. </a:t>
            </a:r>
          </a:p>
          <a:p>
            <a:pPr lvl="1"/>
            <a:r>
              <a:rPr lang="en-US" sz="2000" dirty="0"/>
              <a:t>It can be used for service development (</a:t>
            </a:r>
            <a:r>
              <a:rPr lang="en-US" sz="2000" dirty="0">
                <a:solidFill>
                  <a:srgbClr val="0000FF"/>
                </a:solidFill>
              </a:rPr>
              <a:t>.asmx </a:t>
            </a:r>
            <a:r>
              <a:rPr lang="en-US" sz="2000" dirty="0"/>
              <a:t>service)</a:t>
            </a:r>
          </a:p>
          <a:p>
            <a:pPr lvl="1"/>
            <a:r>
              <a:rPr lang="en-US" sz="2000" dirty="0">
                <a:solidFill>
                  <a:srgbClr val="3333CC"/>
                </a:solidFill>
              </a:rPr>
              <a:t>It is mainly used for application development</a:t>
            </a:r>
          </a:p>
          <a:p>
            <a:r>
              <a:rPr lang="en-US" sz="2400" dirty="0"/>
              <a:t>WCF is a component in Visual Studio</a:t>
            </a:r>
          </a:p>
          <a:p>
            <a:pPr lvl="1"/>
            <a:r>
              <a:rPr lang="en-US" sz="2000" dirty="0"/>
              <a:t>WCF is used for service development only (</a:t>
            </a:r>
            <a:r>
              <a:rPr lang="en-US" sz="2000" dirty="0">
                <a:solidFill>
                  <a:srgbClr val="0000FF"/>
                </a:solidFill>
              </a:rPr>
              <a:t>.svc </a:t>
            </a:r>
            <a:r>
              <a:rPr lang="en-US" sz="2000" dirty="0"/>
              <a:t>service)</a:t>
            </a:r>
          </a:p>
          <a:p>
            <a:pPr lvl="1"/>
            <a:r>
              <a:rPr lang="en-US" sz="2000" dirty="0"/>
              <a:t>It is used for developing SOAP as well as </a:t>
            </a:r>
            <a:r>
              <a:rPr lang="en-US" sz="2000" dirty="0" err="1"/>
              <a:t>RESTful</a:t>
            </a:r>
            <a:r>
              <a:rPr lang="en-US" sz="2000" dirty="0"/>
              <a:t> services</a:t>
            </a:r>
          </a:p>
          <a:p>
            <a:pPr lvl="1"/>
            <a:r>
              <a:rPr lang="en-US" sz="2000" dirty="0"/>
              <a:t>WCF service hosting: with or </a:t>
            </a:r>
            <a:r>
              <a:rPr lang="en-US" sz="2000" dirty="0">
                <a:solidFill>
                  <a:srgbClr val="FF0000"/>
                </a:solidFill>
              </a:rPr>
              <a:t>without</a:t>
            </a:r>
            <a:r>
              <a:rPr lang="en-US" sz="2000" dirty="0"/>
              <a:t> IIS</a:t>
            </a:r>
          </a:p>
          <a:p>
            <a:r>
              <a:rPr lang="en-US" sz="2400" dirty="0"/>
              <a:t>Service Interfaces: Both .</a:t>
            </a:r>
            <a:r>
              <a:rPr lang="en-US" sz="2400" dirty="0" err="1"/>
              <a:t>asmx</a:t>
            </a:r>
            <a:r>
              <a:rPr lang="en-US" sz="2400" dirty="0"/>
              <a:t> and .svc services use </a:t>
            </a:r>
            <a:r>
              <a:rPr lang="en-US" sz="2400" dirty="0">
                <a:solidFill>
                  <a:srgbClr val="0000FF"/>
                </a:solidFill>
              </a:rPr>
              <a:t>WSDL</a:t>
            </a:r>
          </a:p>
          <a:p>
            <a:r>
              <a:rPr lang="en-US" sz="2400" dirty="0"/>
              <a:t>WCF service consuming</a:t>
            </a:r>
          </a:p>
          <a:p>
            <a:pPr lvl="1"/>
            <a:r>
              <a:rPr lang="en-US" sz="2000" dirty="0"/>
              <a:t>Console application </a:t>
            </a:r>
          </a:p>
          <a:p>
            <a:pPr lvl="1"/>
            <a:r>
              <a:rPr lang="en-US" sz="2000" dirty="0"/>
              <a:t>ASP </a:t>
            </a:r>
            <a:r>
              <a:rPr lang="en-US" sz="2000" dirty="0" err="1"/>
              <a:t>.Net</a:t>
            </a:r>
            <a:r>
              <a:rPr lang="en-US" sz="2000" dirty="0"/>
              <a:t> Windows forms application (Desktop application)</a:t>
            </a:r>
          </a:p>
          <a:p>
            <a:pPr lvl="1"/>
            <a:r>
              <a:rPr lang="en-US" sz="2000" dirty="0"/>
              <a:t>ASP </a:t>
            </a:r>
            <a:r>
              <a:rPr lang="en-US" sz="2000" dirty="0" err="1"/>
              <a:t>.Net</a:t>
            </a:r>
            <a:r>
              <a:rPr lang="en-US" sz="2000" dirty="0"/>
              <a:t> Website (Web application) / HTML5 Website</a:t>
            </a:r>
          </a:p>
          <a:p>
            <a:pPr lvl="1"/>
            <a:r>
              <a:rPr lang="en-US" sz="2000" dirty="0"/>
              <a:t>Workflow Foundation</a:t>
            </a:r>
          </a:p>
          <a:p>
            <a:pPr lvl="1"/>
            <a:r>
              <a:rPr lang="en-US" sz="2000" dirty="0"/>
              <a:t>BPEL, and many others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45BEC75-87C2-4D16-B82A-5B5A9B809AB8}" type="slidenum">
              <a:rPr lang="en-US" b="0" smtClean="0">
                <a:solidFill>
                  <a:schemeClr val="tx2"/>
                </a:solidFill>
              </a:rPr>
              <a:pPr/>
              <a:t>5</a:t>
            </a:fld>
            <a:endParaRPr lang="en-US" b="0">
              <a:solidFill>
                <a:schemeClr val="tx2"/>
              </a:solidFill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324600" y="2103120"/>
            <a:ext cx="2446338" cy="914400"/>
            <a:chOff x="6629400" y="2179320"/>
            <a:chExt cx="2446338" cy="914400"/>
          </a:xfrm>
        </p:grpSpPr>
        <p:sp>
          <p:nvSpPr>
            <p:cNvPr id="7175" name="Rounded Rectangle 1"/>
            <p:cNvSpPr>
              <a:spLocks noChangeArrowheads="1"/>
            </p:cNvSpPr>
            <p:nvPr/>
          </p:nvSpPr>
          <p:spPr bwMode="auto">
            <a:xfrm>
              <a:off x="7399338" y="2179320"/>
              <a:ext cx="1676400" cy="914400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r>
                <a:rPr lang="en-US" b="0" dirty="0"/>
                <a:t>Different at programming language level</a:t>
              </a:r>
            </a:p>
          </p:txBody>
        </p:sp>
        <p:cxnSp>
          <p:nvCxnSpPr>
            <p:cNvPr id="7176" name="Straight Arrow Connector 3"/>
            <p:cNvCxnSpPr>
              <a:cxnSpLocks noChangeShapeType="1"/>
              <a:stCxn id="7175" idx="1"/>
            </p:cNvCxnSpPr>
            <p:nvPr/>
          </p:nvCxnSpPr>
          <p:spPr bwMode="auto">
            <a:xfrm flipH="1" flipV="1">
              <a:off x="6629400" y="2209800"/>
              <a:ext cx="769938" cy="42672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77" name="Straight Arrow Connector 7"/>
            <p:cNvCxnSpPr>
              <a:cxnSpLocks noChangeShapeType="1"/>
              <a:stCxn id="7175" idx="1"/>
            </p:cNvCxnSpPr>
            <p:nvPr/>
          </p:nvCxnSpPr>
          <p:spPr bwMode="auto">
            <a:xfrm flipH="1">
              <a:off x="6629400" y="2636520"/>
              <a:ext cx="769938" cy="457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" name="Straight Arrow Connector 3"/>
          <p:cNvCxnSpPr>
            <a:cxnSpLocks noChangeShapeType="1"/>
            <a:stCxn id="7175" idx="2"/>
          </p:cNvCxnSpPr>
          <p:nvPr/>
        </p:nvCxnSpPr>
        <p:spPr bwMode="auto">
          <a:xfrm>
            <a:off x="7932738" y="3017520"/>
            <a:ext cx="0" cy="109728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Left Arrow 9"/>
          <p:cNvSpPr/>
          <p:nvPr/>
        </p:nvSpPr>
        <p:spPr bwMode="auto">
          <a:xfrm>
            <a:off x="4191000" y="6022949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191000" y="6432048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>
            <a:off x="7391400" y="5683198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839200" cy="990600"/>
          </a:xfrm>
        </p:spPr>
        <p:txBody>
          <a:bodyPr/>
          <a:lstStyle/>
          <a:p>
            <a:pPr algn="ctr"/>
            <a:r>
              <a:rPr lang="en-US"/>
              <a:t>Use ASP .Net GUI Client </a:t>
            </a:r>
            <a:br>
              <a:rPr lang="en-US"/>
            </a:br>
            <a:r>
              <a:rPr lang="en-US"/>
              <a:t>to Consume Self-Hosting Services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FE753B0-5D70-4312-BE97-D55F3C4377CA}" type="slidenum">
              <a:rPr lang="en-US" b="0" smtClean="0">
                <a:solidFill>
                  <a:schemeClr val="tx2"/>
                </a:solidFill>
              </a:rPr>
              <a:pPr/>
              <a:t>50</a:t>
            </a:fld>
            <a:endParaRPr lang="en-US" b="0">
              <a:solidFill>
                <a:schemeClr val="tx2"/>
              </a:solidFill>
            </a:endParaRP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2133600"/>
            <a:ext cx="90836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4989513"/>
          </a:xfrm>
        </p:spPr>
        <p:txBody>
          <a:bodyPr/>
          <a:lstStyle/>
          <a:p>
            <a:r>
              <a:rPr lang="en-US" dirty="0"/>
              <a:t>Developing Basic Service Using WCF Template and Server Hosting</a:t>
            </a:r>
          </a:p>
          <a:p>
            <a:r>
              <a:rPr lang="en-US" dirty="0"/>
              <a:t>Developing Raw Service without Server Hosting: </a:t>
            </a:r>
            <a:br>
              <a:rPr lang="en-US" dirty="0"/>
            </a:br>
            <a:r>
              <a:rPr lang="en-US" dirty="0"/>
              <a:t>Self-Hosting</a:t>
            </a:r>
          </a:p>
          <a:p>
            <a:pPr lvl="1"/>
            <a:r>
              <a:rPr lang="en-US" sz="2400" dirty="0"/>
              <a:t>Writing a service without using WCF tools</a:t>
            </a:r>
          </a:p>
          <a:p>
            <a:pPr lvl="1"/>
            <a:r>
              <a:rPr lang="en-US" sz="2400" dirty="0"/>
              <a:t>Writing hosting service without using a server</a:t>
            </a:r>
          </a:p>
          <a:p>
            <a:pPr lvl="1"/>
            <a:r>
              <a:rPr lang="en-US" sz="2400" dirty="0"/>
              <a:t>Creating Proxy without using “Add Service Reference”</a:t>
            </a:r>
          </a:p>
          <a:p>
            <a:r>
              <a:rPr lang="en-US" dirty="0"/>
              <a:t>Consuming WCF services</a:t>
            </a:r>
          </a:p>
          <a:p>
            <a:pPr lvl="1"/>
            <a:r>
              <a:rPr lang="en-US" sz="2400" dirty="0"/>
              <a:t>In Console Application</a:t>
            </a:r>
          </a:p>
          <a:p>
            <a:pPr lvl="1"/>
            <a:r>
              <a:rPr lang="en-US" sz="2400" dirty="0"/>
              <a:t>In ASP </a:t>
            </a:r>
            <a:r>
              <a:rPr lang="en-US" sz="2400" dirty="0" err="1"/>
              <a:t>.Net</a:t>
            </a:r>
            <a:endParaRPr lang="en-US" sz="2400" dirty="0"/>
          </a:p>
          <a:p>
            <a:pPr lvl="1"/>
            <a:r>
              <a:rPr lang="en-US" sz="2400" dirty="0"/>
              <a:t>Many more: WF, BPEL, Cloud Computing, etc.</a:t>
            </a:r>
          </a:p>
          <a:p>
            <a:endParaRPr lang="en-US" sz="2400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0E5442B-83BB-4A84-BCCE-8D2243B568F2}" type="slidenum">
              <a:rPr lang="en-US" b="0" smtClean="0">
                <a:solidFill>
                  <a:schemeClr val="tx2"/>
                </a:solidFill>
              </a:rPr>
              <a:pPr/>
              <a:t>51</a:t>
            </a:fld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35"/>
          <p:cNvGrpSpPr>
            <a:grpSpLocks/>
          </p:cNvGrpSpPr>
          <p:nvPr/>
        </p:nvGrpSpPr>
        <p:grpSpPr bwMode="auto">
          <a:xfrm>
            <a:off x="914400" y="1077913"/>
            <a:ext cx="7194550" cy="2428875"/>
            <a:chOff x="1219200" y="2171700"/>
            <a:chExt cx="5981700" cy="2019300"/>
          </a:xfrm>
        </p:grpSpPr>
        <p:sp>
          <p:nvSpPr>
            <p:cNvPr id="8207" name="Rounded Rectangle 10"/>
            <p:cNvSpPr>
              <a:spLocks noChangeArrowheads="1"/>
            </p:cNvSpPr>
            <p:nvPr/>
          </p:nvSpPr>
          <p:spPr bwMode="auto">
            <a:xfrm>
              <a:off x="1219200" y="2476500"/>
              <a:ext cx="1676400" cy="14859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0"/>
                <a:t>WCF Client</a:t>
              </a:r>
            </a:p>
          </p:txBody>
        </p:sp>
        <p:sp>
          <p:nvSpPr>
            <p:cNvPr id="8208" name="Rounded Rectangle 12"/>
            <p:cNvSpPr>
              <a:spLocks noChangeArrowheads="1"/>
            </p:cNvSpPr>
            <p:nvPr/>
          </p:nvSpPr>
          <p:spPr bwMode="auto">
            <a:xfrm>
              <a:off x="5143500" y="2171700"/>
              <a:ext cx="2057400" cy="20193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600" b="0"/>
            </a:p>
          </p:txBody>
        </p:sp>
        <p:sp>
          <p:nvSpPr>
            <p:cNvPr id="34" name="Rectangle 19"/>
            <p:cNvSpPr>
              <a:spLocks noChangeArrowheads="1"/>
            </p:cNvSpPr>
            <p:nvPr/>
          </p:nvSpPr>
          <p:spPr bwMode="auto">
            <a:xfrm>
              <a:off x="1942495" y="3048050"/>
              <a:ext cx="876401" cy="4196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1400" b="0" dirty="0"/>
                <a:t>Proxy</a:t>
              </a:r>
            </a:p>
          </p:txBody>
        </p:sp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2057400" y="3314700"/>
              <a:ext cx="800100" cy="228600"/>
              <a:chOff x="1866900" y="5448300"/>
              <a:chExt cx="800100" cy="22860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3" name="Rectangle 16"/>
              <p:cNvSpPr>
                <a:spLocks noChangeArrowheads="1"/>
              </p:cNvSpPr>
              <p:nvPr/>
            </p:nvSpPr>
            <p:spPr bwMode="auto">
              <a:xfrm>
                <a:off x="2400300" y="54483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A</a:t>
                </a:r>
              </a:p>
            </p:txBody>
          </p:sp>
          <p:sp>
            <p:nvSpPr>
              <p:cNvPr id="64" name="Rectangle 17"/>
              <p:cNvSpPr>
                <a:spLocks noChangeArrowheads="1"/>
              </p:cNvSpPr>
              <p:nvPr/>
            </p:nvSpPr>
            <p:spPr bwMode="auto">
              <a:xfrm>
                <a:off x="2133600" y="54483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B</a:t>
                </a:r>
              </a:p>
            </p:txBody>
          </p:sp>
          <p:sp>
            <p:nvSpPr>
              <p:cNvPr id="65" name="Rectangle 18"/>
              <p:cNvSpPr>
                <a:spLocks noChangeArrowheads="1"/>
              </p:cNvSpPr>
              <p:nvPr/>
            </p:nvSpPr>
            <p:spPr bwMode="auto">
              <a:xfrm>
                <a:off x="1866900" y="54483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C</a:t>
                </a:r>
              </a:p>
            </p:txBody>
          </p:sp>
        </p:grp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5448098" y="2553123"/>
              <a:ext cx="876401" cy="4183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1400" b="0"/>
                <a:t>Endpoint</a:t>
              </a:r>
            </a:p>
          </p:txBody>
        </p:sp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5372100" y="2781300"/>
              <a:ext cx="800100" cy="228600"/>
              <a:chOff x="3771900" y="5562600"/>
              <a:chExt cx="800100" cy="22860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0" name="Rectangle 13"/>
              <p:cNvSpPr>
                <a:spLocks noChangeArrowheads="1"/>
              </p:cNvSpPr>
              <p:nvPr/>
            </p:nvSpPr>
            <p:spPr bwMode="auto">
              <a:xfrm>
                <a:off x="37719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A</a:t>
                </a:r>
              </a:p>
            </p:txBody>
          </p:sp>
          <p:sp>
            <p:nvSpPr>
              <p:cNvPr id="61" name="Rectangle 14"/>
              <p:cNvSpPr>
                <a:spLocks noChangeArrowheads="1"/>
              </p:cNvSpPr>
              <p:nvPr/>
            </p:nvSpPr>
            <p:spPr bwMode="auto">
              <a:xfrm>
                <a:off x="40386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B</a:t>
                </a:r>
              </a:p>
            </p:txBody>
          </p:sp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43053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C</a:t>
                </a:r>
              </a:p>
            </p:txBody>
          </p:sp>
        </p:grpSp>
        <p:sp>
          <p:nvSpPr>
            <p:cNvPr id="38" name="Rectangle 23"/>
            <p:cNvSpPr>
              <a:spLocks noChangeArrowheads="1"/>
            </p:cNvSpPr>
            <p:nvPr/>
          </p:nvSpPr>
          <p:spPr bwMode="auto">
            <a:xfrm>
              <a:off x="5486375" y="3086324"/>
              <a:ext cx="876401" cy="4183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1400" b="0"/>
                <a:t>Endpoint</a:t>
              </a:r>
            </a:p>
          </p:txBody>
        </p:sp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5410200" y="3314700"/>
              <a:ext cx="800100" cy="228600"/>
              <a:chOff x="3771900" y="5562600"/>
              <a:chExt cx="800100" cy="22860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7" name="Rectangle 25"/>
              <p:cNvSpPr>
                <a:spLocks noChangeArrowheads="1"/>
              </p:cNvSpPr>
              <p:nvPr/>
            </p:nvSpPr>
            <p:spPr bwMode="auto">
              <a:xfrm>
                <a:off x="37719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A</a:t>
                </a:r>
              </a:p>
            </p:txBody>
          </p:sp>
          <p:sp>
            <p:nvSpPr>
              <p:cNvPr id="58" name="Rectangle 26"/>
              <p:cNvSpPr>
                <a:spLocks noChangeArrowheads="1"/>
              </p:cNvSpPr>
              <p:nvPr/>
            </p:nvSpPr>
            <p:spPr bwMode="auto">
              <a:xfrm>
                <a:off x="40386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B</a:t>
                </a:r>
              </a:p>
            </p:txBody>
          </p:sp>
          <p:sp>
            <p:nvSpPr>
              <p:cNvPr id="59" name="Rectangle 27"/>
              <p:cNvSpPr>
                <a:spLocks noChangeArrowheads="1"/>
              </p:cNvSpPr>
              <p:nvPr/>
            </p:nvSpPr>
            <p:spPr bwMode="auto">
              <a:xfrm>
                <a:off x="43053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C</a:t>
                </a:r>
              </a:p>
            </p:txBody>
          </p:sp>
        </p:grp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5524651" y="3619524"/>
              <a:ext cx="876401" cy="4196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1400" b="0"/>
                <a:t>Endpoint</a:t>
              </a:r>
            </a:p>
          </p:txBody>
        </p:sp>
        <p:grpSp>
          <p:nvGrpSpPr>
            <p:cNvPr id="6" name="Group 29"/>
            <p:cNvGrpSpPr>
              <a:grpSpLocks/>
            </p:cNvGrpSpPr>
            <p:nvPr/>
          </p:nvGrpSpPr>
          <p:grpSpPr bwMode="auto">
            <a:xfrm>
              <a:off x="5448300" y="3848100"/>
              <a:ext cx="800100" cy="228600"/>
              <a:chOff x="3771900" y="5562600"/>
              <a:chExt cx="800100" cy="22860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4" name="Rectangle 30"/>
              <p:cNvSpPr>
                <a:spLocks noChangeArrowheads="1"/>
              </p:cNvSpPr>
              <p:nvPr/>
            </p:nvSpPr>
            <p:spPr bwMode="auto">
              <a:xfrm>
                <a:off x="37719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A</a:t>
                </a:r>
              </a:p>
            </p:txBody>
          </p:sp>
          <p:sp>
            <p:nvSpPr>
              <p:cNvPr id="55" name="Rectangle 31"/>
              <p:cNvSpPr>
                <a:spLocks noChangeArrowheads="1"/>
              </p:cNvSpPr>
              <p:nvPr/>
            </p:nvSpPr>
            <p:spPr bwMode="auto">
              <a:xfrm>
                <a:off x="40386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B</a:t>
                </a:r>
              </a:p>
            </p:txBody>
          </p:sp>
          <p:sp>
            <p:nvSpPr>
              <p:cNvPr id="56" name="Rectangle 32"/>
              <p:cNvSpPr>
                <a:spLocks noChangeArrowheads="1"/>
              </p:cNvSpPr>
              <p:nvPr/>
            </p:nvSpPr>
            <p:spPr bwMode="auto">
              <a:xfrm>
                <a:off x="43053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C</a:t>
                </a:r>
              </a:p>
            </p:txBody>
          </p:sp>
        </p:grpSp>
        <p:cxnSp>
          <p:nvCxnSpPr>
            <p:cNvPr id="8217" name="Straight Arrow Connector 34"/>
            <p:cNvCxnSpPr>
              <a:cxnSpLocks noChangeShapeType="1"/>
            </p:cNvCxnSpPr>
            <p:nvPr/>
          </p:nvCxnSpPr>
          <p:spPr bwMode="auto">
            <a:xfrm flipV="1">
              <a:off x="2857500" y="2895600"/>
              <a:ext cx="2514600" cy="533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8" name="Straight Arrow Connector 35"/>
            <p:cNvCxnSpPr>
              <a:cxnSpLocks noChangeShapeType="1"/>
            </p:cNvCxnSpPr>
            <p:nvPr/>
          </p:nvCxnSpPr>
          <p:spPr bwMode="auto">
            <a:xfrm>
              <a:off x="2857500" y="3429000"/>
              <a:ext cx="25527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9" name="Straight Arrow Connector 36"/>
            <p:cNvCxnSpPr>
              <a:cxnSpLocks noChangeShapeType="1"/>
            </p:cNvCxnSpPr>
            <p:nvPr/>
          </p:nvCxnSpPr>
          <p:spPr bwMode="auto">
            <a:xfrm>
              <a:off x="2857500" y="3429000"/>
              <a:ext cx="2590800" cy="533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8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31242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30099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3147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35814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6195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9337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26" name="Rectangle 50"/>
            <p:cNvSpPr>
              <a:spLocks noChangeArrowheads="1"/>
            </p:cNvSpPr>
            <p:nvPr/>
          </p:nvSpPr>
          <p:spPr bwMode="auto">
            <a:xfrm>
              <a:off x="5502488" y="2171700"/>
              <a:ext cx="1348952" cy="28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600" b="0"/>
                <a:t>WCF Service.svc</a:t>
              </a:r>
            </a:p>
          </p:txBody>
        </p:sp>
        <p:pic>
          <p:nvPicPr>
            <p:cNvPr id="8227" name="Picture 37" descr="C:\Users\yinong\Pictures\Figure 5.22 server 2093533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8900" y="2933700"/>
              <a:ext cx="685800" cy="50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8" name="Picture 38" descr="C:\Users\yinong\Pictures\Figure 5.23 monitor 21593067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048000"/>
              <a:ext cx="48577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6F54B90-8F04-44AE-8DA0-80149246EB25}" type="slidenum">
              <a:rPr lang="en-US" b="0" smtClean="0">
                <a:solidFill>
                  <a:schemeClr val="tx2"/>
                </a:solidFill>
              </a:rPr>
              <a:pPr/>
              <a:t>6</a:t>
            </a:fld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8077200" cy="623888"/>
          </a:xfrm>
        </p:spPr>
        <p:txBody>
          <a:bodyPr/>
          <a:lstStyle/>
          <a:p>
            <a:pPr algn="ctr" eaLnBrk="1" hangingPunct="1"/>
            <a:r>
              <a:rPr lang="en-US"/>
              <a:t>WCF Interface between Client and Service</a:t>
            </a:r>
          </a:p>
        </p:txBody>
      </p: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428625" y="2757488"/>
            <a:ext cx="2771775" cy="3275012"/>
            <a:chOff x="657429" y="2529681"/>
            <a:chExt cx="2771571" cy="3275806"/>
          </a:xfrm>
        </p:grpSpPr>
        <p:sp>
          <p:nvSpPr>
            <p:cNvPr id="8199" name="Text Box 7"/>
            <p:cNvSpPr txBox="1">
              <a:spLocks noChangeArrowheads="1"/>
            </p:cNvSpPr>
            <p:nvPr/>
          </p:nvSpPr>
          <p:spPr bwMode="auto">
            <a:xfrm>
              <a:off x="657429" y="4344323"/>
              <a:ext cx="1095172" cy="646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b="0"/>
                <a:t>Proxy to Endpoint</a:t>
              </a:r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752600" y="3519487"/>
              <a:ext cx="1676400" cy="22860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1" name="AutoShape 9"/>
            <p:cNvSpPr>
              <a:spLocks noChangeArrowheads="1"/>
            </p:cNvSpPr>
            <p:nvPr/>
          </p:nvSpPr>
          <p:spPr bwMode="auto">
            <a:xfrm>
              <a:off x="1905000" y="3671887"/>
              <a:ext cx="1371600" cy="609600"/>
            </a:xfrm>
            <a:prstGeom prst="flowChartAlternateProcess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Address</a:t>
              </a:r>
            </a:p>
            <a:p>
              <a:pPr algn="ctr"/>
              <a:r>
                <a:rPr lang="en-US" b="0"/>
                <a:t>(where)</a:t>
              </a:r>
            </a:p>
          </p:txBody>
        </p:sp>
        <p:sp>
          <p:nvSpPr>
            <p:cNvPr id="8202" name="AutoShape 10"/>
            <p:cNvSpPr>
              <a:spLocks noChangeArrowheads="1"/>
            </p:cNvSpPr>
            <p:nvPr/>
          </p:nvSpPr>
          <p:spPr bwMode="auto">
            <a:xfrm>
              <a:off x="1905000" y="4357687"/>
              <a:ext cx="1371600" cy="609600"/>
            </a:xfrm>
            <a:prstGeom prst="flowChartAlternateProcess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Binding</a:t>
              </a:r>
            </a:p>
            <a:p>
              <a:pPr algn="ctr"/>
              <a:r>
                <a:rPr lang="en-US" b="0"/>
                <a:t>(how)</a:t>
              </a:r>
            </a:p>
          </p:txBody>
        </p:sp>
        <p:sp>
          <p:nvSpPr>
            <p:cNvPr id="8203" name="AutoShape 11"/>
            <p:cNvSpPr>
              <a:spLocks noChangeArrowheads="1"/>
            </p:cNvSpPr>
            <p:nvPr/>
          </p:nvSpPr>
          <p:spPr bwMode="auto">
            <a:xfrm>
              <a:off x="1905000" y="5043487"/>
              <a:ext cx="1371600" cy="609600"/>
            </a:xfrm>
            <a:prstGeom prst="flowChartAlternateProcess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Contract</a:t>
              </a:r>
            </a:p>
            <a:p>
              <a:pPr algn="ctr"/>
              <a:r>
                <a:rPr lang="en-US" b="0"/>
                <a:t>(what)</a:t>
              </a:r>
            </a:p>
          </p:txBody>
        </p:sp>
        <p:cxnSp>
          <p:nvCxnSpPr>
            <p:cNvPr id="8204" name="Straight Arrow Connector 25"/>
            <p:cNvCxnSpPr>
              <a:cxnSpLocks noChangeShapeType="1"/>
              <a:stCxn id="8200" idx="0"/>
            </p:cNvCxnSpPr>
            <p:nvPr/>
          </p:nvCxnSpPr>
          <p:spPr bwMode="auto">
            <a:xfrm rot="5400000" flipH="1" flipV="1">
              <a:off x="2095500" y="3024187"/>
              <a:ext cx="990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5" name="Straight Arrow Connector 26"/>
            <p:cNvCxnSpPr>
              <a:cxnSpLocks noChangeShapeType="1"/>
              <a:stCxn id="8200" idx="0"/>
            </p:cNvCxnSpPr>
            <p:nvPr/>
          </p:nvCxnSpPr>
          <p:spPr bwMode="auto">
            <a:xfrm rot="5400000" flipH="1" flipV="1">
              <a:off x="2248297" y="2872184"/>
              <a:ext cx="989806" cy="3048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6" name="Straight Arrow Connector 27"/>
            <p:cNvCxnSpPr>
              <a:cxnSpLocks noChangeShapeType="1"/>
              <a:stCxn id="8200" idx="0"/>
            </p:cNvCxnSpPr>
            <p:nvPr/>
          </p:nvCxnSpPr>
          <p:spPr bwMode="auto">
            <a:xfrm rot="16200000" flipV="1">
              <a:off x="1981597" y="2910284"/>
              <a:ext cx="989806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98" name="Rounded Rectangle 1"/>
          <p:cNvSpPr>
            <a:spLocks noChangeArrowheads="1"/>
          </p:cNvSpPr>
          <p:nvPr/>
        </p:nvSpPr>
        <p:spPr bwMode="auto">
          <a:xfrm>
            <a:off x="6642100" y="5084763"/>
            <a:ext cx="2200275" cy="10668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b="0"/>
              <a:t>Please read text section 3.1 for more detail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ounded Rectangle 48"/>
          <p:cNvSpPr>
            <a:spLocks noChangeArrowheads="1"/>
          </p:cNvSpPr>
          <p:nvPr/>
        </p:nvSpPr>
        <p:spPr bwMode="auto">
          <a:xfrm>
            <a:off x="685800" y="3352800"/>
            <a:ext cx="3124200" cy="3276600"/>
          </a:xfrm>
          <a:prstGeom prst="roundRect">
            <a:avLst>
              <a:gd name="adj" fmla="val 16667"/>
            </a:avLst>
          </a:prstGeom>
          <a:solidFill>
            <a:srgbClr val="C5F3E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Endpoint Coded in WSDL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838200"/>
            <a:ext cx="5105400" cy="5791200"/>
          </a:xfrm>
        </p:spPr>
        <p:txBody>
          <a:bodyPr/>
          <a:lstStyle/>
          <a:p>
            <a:r>
              <a:rPr lang="en-US" sz="2400" dirty="0"/>
              <a:t>An ASP </a:t>
            </a:r>
            <a:r>
              <a:rPr lang="en-US" sz="2400" dirty="0" err="1"/>
              <a:t>.Net</a:t>
            </a:r>
            <a:r>
              <a:rPr lang="en-US" sz="2400" dirty="0"/>
              <a:t> endpoint is the port to the method exposed through a markup of contract in program</a:t>
            </a:r>
          </a:p>
          <a:p>
            <a:r>
              <a:rPr lang="en-US" sz="2400" dirty="0"/>
              <a:t>WCF endpoint contains ABC:</a:t>
            </a:r>
            <a:endParaRPr lang="en-US" sz="2400" dirty="0">
              <a:latin typeface="Arial" charset="0"/>
              <a:cs typeface="Arial" charset="0"/>
            </a:endParaRPr>
          </a:p>
          <a:p>
            <a:endParaRPr lang="en-US" sz="2400" dirty="0">
              <a:latin typeface="Arial" charset="0"/>
              <a:cs typeface="Arial" charset="0"/>
            </a:endParaRPr>
          </a:p>
          <a:p>
            <a:endParaRPr lang="en-US" sz="2400" dirty="0">
              <a:latin typeface="Arial" charset="0"/>
              <a:cs typeface="Arial" charset="0"/>
            </a:endParaRPr>
          </a:p>
          <a:p>
            <a:endParaRPr lang="en-US" sz="2400" dirty="0">
              <a:latin typeface="Arial" charset="0"/>
              <a:cs typeface="Arial" charset="0"/>
            </a:endParaRPr>
          </a:p>
          <a:p>
            <a:endParaRPr lang="en-US" sz="2400" dirty="0">
              <a:latin typeface="Arial" charset="0"/>
              <a:cs typeface="Arial" charset="0"/>
            </a:endParaRPr>
          </a:p>
          <a:p>
            <a:endParaRPr lang="en-US" sz="2400" dirty="0">
              <a:latin typeface="Arial" charset="0"/>
              <a:cs typeface="Arial" charset="0"/>
            </a:endParaRPr>
          </a:p>
          <a:p>
            <a:r>
              <a:rPr lang="en-US" sz="2400" dirty="0"/>
              <a:t>The two types of endpoints (.</a:t>
            </a:r>
            <a:r>
              <a:rPr lang="en-US" sz="2400" dirty="0" err="1"/>
              <a:t>asmx</a:t>
            </a:r>
            <a:r>
              <a:rPr lang="en-US" sz="2400" dirty="0"/>
              <a:t> </a:t>
            </a:r>
            <a:r>
              <a:rPr lang="en-US" sz="2400" dirty="0" err="1"/>
              <a:t>and.svc</a:t>
            </a:r>
            <a:r>
              <a:rPr lang="en-US" sz="2400" dirty="0"/>
              <a:t>) have different structures, but contain the same basic information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Both are coded in WSDL</a:t>
            </a:r>
          </a:p>
        </p:txBody>
      </p:sp>
      <p:sp>
        <p:nvSpPr>
          <p:cNvPr id="92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D581F10-3BFC-41CC-9CE9-B351D47660DF}" type="slidenum">
              <a:rPr lang="en-US" b="0" smtClean="0">
                <a:solidFill>
                  <a:schemeClr val="tx2"/>
                </a:solidFill>
              </a:rPr>
              <a:pPr/>
              <a:t>7</a:t>
            </a:fld>
            <a:endParaRPr lang="en-US" b="0">
              <a:solidFill>
                <a:schemeClr val="tx2"/>
              </a:solidFill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029200" y="2438400"/>
            <a:ext cx="1676400" cy="2286000"/>
            <a:chOff x="3581400" y="3963046"/>
            <a:chExt cx="1676400" cy="2285446"/>
          </a:xfrm>
        </p:grpSpPr>
        <p:sp>
          <p:nvSpPr>
            <p:cNvPr id="9243" name="Rectangle 12"/>
            <p:cNvSpPr>
              <a:spLocks noChangeArrowheads="1"/>
            </p:cNvSpPr>
            <p:nvPr/>
          </p:nvSpPr>
          <p:spPr bwMode="auto">
            <a:xfrm>
              <a:off x="3581400" y="3963046"/>
              <a:ext cx="1676400" cy="228544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4" name="AutoShape 9"/>
            <p:cNvSpPr>
              <a:spLocks noChangeArrowheads="1"/>
            </p:cNvSpPr>
            <p:nvPr/>
          </p:nvSpPr>
          <p:spPr bwMode="auto">
            <a:xfrm>
              <a:off x="3733800" y="4115409"/>
              <a:ext cx="1371600" cy="609452"/>
            </a:xfrm>
            <a:prstGeom prst="flowChartAlternateProcess">
              <a:avLst/>
            </a:prstGeom>
            <a:solidFill>
              <a:srgbClr val="ACDE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Address</a:t>
              </a:r>
            </a:p>
            <a:p>
              <a:pPr algn="ctr"/>
              <a:r>
                <a:rPr lang="en-US" b="0"/>
                <a:t>(where)</a:t>
              </a:r>
            </a:p>
          </p:txBody>
        </p:sp>
        <p:sp>
          <p:nvSpPr>
            <p:cNvPr id="9245" name="AutoShape 10"/>
            <p:cNvSpPr>
              <a:spLocks noChangeArrowheads="1"/>
            </p:cNvSpPr>
            <p:nvPr/>
          </p:nvSpPr>
          <p:spPr bwMode="auto">
            <a:xfrm>
              <a:off x="3733800" y="4801043"/>
              <a:ext cx="1371600" cy="609452"/>
            </a:xfrm>
            <a:prstGeom prst="flowChartAlternateProcess">
              <a:avLst/>
            </a:prstGeom>
            <a:solidFill>
              <a:srgbClr val="ACDE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Binding</a:t>
              </a:r>
            </a:p>
            <a:p>
              <a:pPr algn="ctr"/>
              <a:r>
                <a:rPr lang="en-US" b="0"/>
                <a:t>(how)</a:t>
              </a:r>
            </a:p>
          </p:txBody>
        </p:sp>
        <p:sp>
          <p:nvSpPr>
            <p:cNvPr id="9246" name="AutoShape 11"/>
            <p:cNvSpPr>
              <a:spLocks noChangeArrowheads="1"/>
            </p:cNvSpPr>
            <p:nvPr/>
          </p:nvSpPr>
          <p:spPr bwMode="auto">
            <a:xfrm>
              <a:off x="3733800" y="5486677"/>
              <a:ext cx="1371600" cy="609452"/>
            </a:xfrm>
            <a:prstGeom prst="flowChartAlternateProcess">
              <a:avLst/>
            </a:prstGeom>
            <a:solidFill>
              <a:srgbClr val="ACDE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Contract</a:t>
              </a:r>
            </a:p>
            <a:p>
              <a:pPr algn="ctr"/>
              <a:r>
                <a:rPr lang="en-US" b="0"/>
                <a:t>(what)</a:t>
              </a:r>
            </a:p>
          </p:txBody>
        </p:sp>
      </p:grpSp>
      <p:sp>
        <p:nvSpPr>
          <p:cNvPr id="9223" name="TextBox 51"/>
          <p:cNvSpPr txBox="1">
            <a:spLocks noChangeArrowheads="1"/>
          </p:cNvSpPr>
          <p:nvPr/>
        </p:nvSpPr>
        <p:spPr bwMode="auto">
          <a:xfrm>
            <a:off x="76200" y="20574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ASP .Net endpoint</a:t>
            </a:r>
          </a:p>
        </p:txBody>
      </p:sp>
      <p:sp>
        <p:nvSpPr>
          <p:cNvPr id="9224" name="Rectangle 5"/>
          <p:cNvSpPr>
            <a:spLocks noChangeArrowheads="1"/>
          </p:cNvSpPr>
          <p:nvPr/>
        </p:nvSpPr>
        <p:spPr bwMode="auto">
          <a:xfrm>
            <a:off x="1143000" y="2057400"/>
            <a:ext cx="13716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b="0">
                <a:solidFill>
                  <a:schemeClr val="folHlink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b="0"/>
              <a:t>(URL)</a:t>
            </a:r>
          </a:p>
        </p:txBody>
      </p:sp>
      <p:sp>
        <p:nvSpPr>
          <p:cNvPr id="9225" name="Rectangle 7"/>
          <p:cNvSpPr>
            <a:spLocks noChangeArrowheads="1"/>
          </p:cNvSpPr>
          <p:nvPr/>
        </p:nvSpPr>
        <p:spPr bwMode="auto">
          <a:xfrm>
            <a:off x="1143000" y="2667000"/>
            <a:ext cx="1371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b="0">
                <a:solidFill>
                  <a:schemeClr val="folHlink"/>
                </a:solidFill>
              </a:rPr>
              <a:t>binding</a:t>
            </a:r>
          </a:p>
          <a:p>
            <a:pPr algn="ctr">
              <a:lnSpc>
                <a:spcPct val="90000"/>
              </a:lnSpc>
            </a:pPr>
            <a:r>
              <a:rPr lang="en-US" b="0"/>
              <a:t>(soap)</a:t>
            </a:r>
          </a:p>
        </p:txBody>
      </p:sp>
      <p:sp>
        <p:nvSpPr>
          <p:cNvPr id="9226" name="Rectangle 8"/>
          <p:cNvSpPr>
            <a:spLocks noChangeArrowheads="1"/>
          </p:cNvSpPr>
          <p:nvPr/>
        </p:nvSpPr>
        <p:spPr bwMode="auto">
          <a:xfrm>
            <a:off x="1143000" y="34290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portType</a:t>
            </a:r>
          </a:p>
        </p:txBody>
      </p:sp>
      <p:sp>
        <p:nvSpPr>
          <p:cNvPr id="9227" name="Rectangle 9"/>
          <p:cNvSpPr>
            <a:spLocks noChangeArrowheads="1"/>
          </p:cNvSpPr>
          <p:nvPr/>
        </p:nvSpPr>
        <p:spPr bwMode="auto">
          <a:xfrm>
            <a:off x="1143000" y="40386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operation</a:t>
            </a:r>
          </a:p>
        </p:txBody>
      </p:sp>
      <p:sp>
        <p:nvSpPr>
          <p:cNvPr id="9228" name="Rectangle 10"/>
          <p:cNvSpPr>
            <a:spLocks noChangeArrowheads="1"/>
          </p:cNvSpPr>
          <p:nvPr/>
        </p:nvSpPr>
        <p:spPr bwMode="auto">
          <a:xfrm>
            <a:off x="2209800" y="46482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message</a:t>
            </a:r>
            <a:r>
              <a:rPr lang="en-US" b="0"/>
              <a:t>, in</a:t>
            </a:r>
          </a:p>
        </p:txBody>
      </p:sp>
      <p:sp>
        <p:nvSpPr>
          <p:cNvPr id="9229" name="Rectangle 11"/>
          <p:cNvSpPr>
            <a:spLocks noChangeArrowheads="1"/>
          </p:cNvSpPr>
          <p:nvPr/>
        </p:nvSpPr>
        <p:spPr bwMode="auto">
          <a:xfrm>
            <a:off x="2209800" y="59436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type</a:t>
            </a:r>
          </a:p>
        </p:txBody>
      </p:sp>
      <p:cxnSp>
        <p:nvCxnSpPr>
          <p:cNvPr id="9230" name="AutoShape 12"/>
          <p:cNvCxnSpPr>
            <a:cxnSpLocks noChangeShapeType="1"/>
            <a:stCxn id="9225" idx="2"/>
            <a:endCxn id="9226" idx="0"/>
          </p:cNvCxnSpPr>
          <p:nvPr/>
        </p:nvCxnSpPr>
        <p:spPr bwMode="auto">
          <a:xfrm>
            <a:off x="1828800" y="3200400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13"/>
          <p:cNvCxnSpPr>
            <a:cxnSpLocks noChangeShapeType="1"/>
            <a:stCxn id="9227" idx="2"/>
            <a:endCxn id="9234" idx="1"/>
          </p:cNvCxnSpPr>
          <p:nvPr/>
        </p:nvCxnSpPr>
        <p:spPr bwMode="auto">
          <a:xfrm rot="16200000" flipH="1">
            <a:off x="1352550" y="4895850"/>
            <a:ext cx="1333500" cy="3810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14"/>
          <p:cNvCxnSpPr>
            <a:cxnSpLocks noChangeShapeType="1"/>
            <a:stCxn id="9227" idx="2"/>
            <a:endCxn id="9228" idx="1"/>
          </p:cNvCxnSpPr>
          <p:nvPr/>
        </p:nvCxnSpPr>
        <p:spPr bwMode="auto">
          <a:xfrm rot="16200000" flipH="1">
            <a:off x="1809750" y="4438650"/>
            <a:ext cx="419100" cy="3810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3" name="Rectangle 15"/>
          <p:cNvSpPr>
            <a:spLocks noChangeArrowheads="1"/>
          </p:cNvSpPr>
          <p:nvPr/>
        </p:nvSpPr>
        <p:spPr bwMode="auto">
          <a:xfrm>
            <a:off x="2209800" y="50292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type</a:t>
            </a:r>
          </a:p>
        </p:txBody>
      </p:sp>
      <p:sp>
        <p:nvSpPr>
          <p:cNvPr id="9234" name="Rectangle 16"/>
          <p:cNvSpPr>
            <a:spLocks noChangeArrowheads="1"/>
          </p:cNvSpPr>
          <p:nvPr/>
        </p:nvSpPr>
        <p:spPr bwMode="auto">
          <a:xfrm>
            <a:off x="2209800" y="55626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message</a:t>
            </a:r>
            <a:r>
              <a:rPr lang="en-US" b="0"/>
              <a:t>, out</a:t>
            </a:r>
          </a:p>
        </p:txBody>
      </p:sp>
      <p:sp>
        <p:nvSpPr>
          <p:cNvPr id="9235" name="Line 17"/>
          <p:cNvSpPr>
            <a:spLocks noChangeShapeType="1"/>
          </p:cNvSpPr>
          <p:nvPr/>
        </p:nvSpPr>
        <p:spPr bwMode="auto">
          <a:xfrm>
            <a:off x="18288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9236" name="AutoShape 18"/>
          <p:cNvCxnSpPr>
            <a:cxnSpLocks noChangeShapeType="1"/>
            <a:stCxn id="9226" idx="2"/>
            <a:endCxn id="9227" idx="0"/>
          </p:cNvCxnSpPr>
          <p:nvPr/>
        </p:nvCxnSpPr>
        <p:spPr bwMode="auto">
          <a:xfrm>
            <a:off x="1828800" y="3810000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7" name="Rectangle 19"/>
          <p:cNvSpPr>
            <a:spLocks noChangeArrowheads="1"/>
          </p:cNvSpPr>
          <p:nvPr/>
        </p:nvSpPr>
        <p:spPr bwMode="auto">
          <a:xfrm>
            <a:off x="838200" y="1371600"/>
            <a:ext cx="2667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service</a:t>
            </a:r>
          </a:p>
        </p:txBody>
      </p:sp>
      <p:sp>
        <p:nvSpPr>
          <p:cNvPr id="9238" name="Rectangle 20"/>
          <p:cNvSpPr>
            <a:spLocks noChangeArrowheads="1"/>
          </p:cNvSpPr>
          <p:nvPr/>
        </p:nvSpPr>
        <p:spPr bwMode="auto">
          <a:xfrm>
            <a:off x="838200" y="990600"/>
            <a:ext cx="2667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definitions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781800" y="2590800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0"/>
              <a:t>WCF endpoint </a:t>
            </a:r>
          </a:p>
        </p:txBody>
      </p:sp>
      <p:cxnSp>
        <p:nvCxnSpPr>
          <p:cNvPr id="45" name="Straight Arrow Connector 44"/>
          <p:cNvCxnSpPr>
            <a:cxnSpLocks noChangeShapeType="1"/>
            <a:stCxn id="9224" idx="3"/>
            <a:endCxn id="9244" idx="1"/>
          </p:cNvCxnSpPr>
          <p:nvPr/>
        </p:nvCxnSpPr>
        <p:spPr bwMode="auto">
          <a:xfrm>
            <a:off x="2514600" y="2362200"/>
            <a:ext cx="2667000" cy="533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Arrow Connector 45"/>
          <p:cNvCxnSpPr>
            <a:cxnSpLocks noChangeShapeType="1"/>
            <a:stCxn id="9225" idx="3"/>
            <a:endCxn id="9245" idx="1"/>
          </p:cNvCxnSpPr>
          <p:nvPr/>
        </p:nvCxnSpPr>
        <p:spPr bwMode="auto">
          <a:xfrm>
            <a:off x="2514600" y="2933700"/>
            <a:ext cx="2667000" cy="647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Arrow Connector 47"/>
          <p:cNvCxnSpPr>
            <a:cxnSpLocks noChangeShapeType="1"/>
            <a:endCxn id="9246" idx="1"/>
          </p:cNvCxnSpPr>
          <p:nvPr/>
        </p:nvCxnSpPr>
        <p:spPr bwMode="auto">
          <a:xfrm>
            <a:off x="3810000" y="3810000"/>
            <a:ext cx="13716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8077200" cy="623888"/>
          </a:xfrm>
        </p:spPr>
        <p:txBody>
          <a:bodyPr/>
          <a:lstStyle/>
          <a:p>
            <a:pPr algn="ctr"/>
            <a:r>
              <a:rPr lang="en-US" sz="2800"/>
              <a:t>Developing WCF Basic Services &amp;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371600"/>
            <a:ext cx="8497887" cy="4953000"/>
          </a:xfrm>
        </p:spPr>
        <p:txBody>
          <a:bodyPr/>
          <a:lstStyle/>
          <a:p>
            <a:pPr>
              <a:defRPr/>
            </a:pPr>
            <a:r>
              <a:rPr lang="en-US" dirty="0"/>
              <a:t>Developing a Service using WCF tools (Review)</a:t>
            </a:r>
          </a:p>
          <a:p>
            <a:pPr lvl="1">
              <a:defRPr/>
            </a:pPr>
            <a:r>
              <a:rPr lang="en-US" dirty="0"/>
              <a:t>Developing a WCF service using template</a:t>
            </a:r>
          </a:p>
          <a:p>
            <a:pPr lvl="1">
              <a:defRPr/>
            </a:pPr>
            <a:r>
              <a:rPr lang="en-US" dirty="0"/>
              <a:t>Hosting the service using IIS Express Server</a:t>
            </a:r>
          </a:p>
          <a:p>
            <a:pPr lvl="1">
              <a:defRPr/>
            </a:pPr>
            <a:r>
              <a:rPr lang="en-US" dirty="0">
                <a:ea typeface="+mn-ea"/>
                <a:cs typeface="+mn-cs"/>
              </a:rPr>
              <a:t>Developing a console application to c</a:t>
            </a:r>
            <a:r>
              <a:rPr lang="en-US" dirty="0"/>
              <a:t>onsume the WCF service</a:t>
            </a:r>
            <a:endParaRPr lang="en-US" dirty="0">
              <a:ea typeface="+mn-ea"/>
              <a:cs typeface="+mn-cs"/>
            </a:endParaRPr>
          </a:p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Developing WCF Service with Self-Hosting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74FE4FD-18F7-4252-B474-8BCAF162EBA2}" type="slidenum">
              <a:rPr lang="en-US" b="0" smtClean="0">
                <a:solidFill>
                  <a:schemeClr val="tx2"/>
                </a:solidFill>
              </a:rPr>
              <a:pPr/>
              <a:t>8</a:t>
            </a:fld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2D6B95-B6D3-4AED-B6E9-0544C2B8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17" y="3878555"/>
            <a:ext cx="2303734" cy="2877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2C554-0278-4DE7-BD9C-666019B7B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4" y="896691"/>
            <a:ext cx="9067800" cy="2981864"/>
          </a:xfrm>
          <a:prstGeom prst="rect">
            <a:avLst/>
          </a:prstGeom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990600" y="161203"/>
            <a:ext cx="7620000" cy="623888"/>
          </a:xfrm>
        </p:spPr>
        <p:txBody>
          <a:bodyPr/>
          <a:lstStyle/>
          <a:p>
            <a:r>
              <a:rPr lang="en-US" dirty="0"/>
              <a:t>Develop Web Services Using </a:t>
            </a:r>
            <a:r>
              <a:rPr lang="en-US" dirty="0">
                <a:solidFill>
                  <a:srgbClr val="FF0000"/>
                </a:solidFill>
              </a:rPr>
              <a:t>WCF</a:t>
            </a:r>
            <a:endParaRPr lang="en-US" dirty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8FECD2E-71B5-4398-9881-68C2211F871F}" type="slidenum">
              <a:rPr lang="en-US" smtClean="0">
                <a:solidFill>
                  <a:schemeClr val="tx2"/>
                </a:solidFill>
              </a:rPr>
              <a:pPr/>
              <a:t>9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24582" name="Left Arrow 5"/>
          <p:cNvSpPr>
            <a:spLocks noChangeArrowheads="1"/>
          </p:cNvSpPr>
          <p:nvPr/>
        </p:nvSpPr>
        <p:spPr bwMode="auto">
          <a:xfrm>
            <a:off x="4610893" y="1063517"/>
            <a:ext cx="379413" cy="261938"/>
          </a:xfrm>
          <a:prstGeom prst="leftArrow">
            <a:avLst>
              <a:gd name="adj1" fmla="val 50000"/>
              <a:gd name="adj2" fmla="val 4982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eft Arrow 7"/>
          <p:cNvSpPr>
            <a:spLocks noChangeArrowheads="1"/>
          </p:cNvSpPr>
          <p:nvPr/>
        </p:nvSpPr>
        <p:spPr bwMode="auto">
          <a:xfrm>
            <a:off x="8591550" y="3267210"/>
            <a:ext cx="381000" cy="379413"/>
          </a:xfrm>
          <a:prstGeom prst="leftArrow">
            <a:avLst>
              <a:gd name="adj1" fmla="val 50000"/>
              <a:gd name="adj2" fmla="val 50209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TextBox 6"/>
          <p:cNvSpPr txBox="1">
            <a:spLocks noChangeArrowheads="1"/>
          </p:cNvSpPr>
          <p:nvPr/>
        </p:nvSpPr>
        <p:spPr bwMode="auto">
          <a:xfrm>
            <a:off x="7162800" y="4688110"/>
            <a:ext cx="18097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 b="0" dirty="0"/>
              <a:t>Text Chapter 3, section 3.2.1</a:t>
            </a:r>
          </a:p>
          <a:p>
            <a:r>
              <a:rPr lang="en-US" sz="2000" b="0" dirty="0"/>
              <a:t>We did this exercise in CSE445 Assignment 1</a:t>
            </a:r>
          </a:p>
        </p:txBody>
      </p:sp>
      <p:sp>
        <p:nvSpPr>
          <p:cNvPr id="11" name="Left Arrow 10"/>
          <p:cNvSpPr>
            <a:spLocks noChangeArrowheads="1"/>
          </p:cNvSpPr>
          <p:nvPr/>
        </p:nvSpPr>
        <p:spPr bwMode="auto">
          <a:xfrm>
            <a:off x="3087881" y="5942837"/>
            <a:ext cx="379413" cy="171450"/>
          </a:xfrm>
          <a:prstGeom prst="leftArrow">
            <a:avLst>
              <a:gd name="adj1" fmla="val 50000"/>
              <a:gd name="adj2" fmla="val 4982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eft Arrow 11"/>
          <p:cNvSpPr>
            <a:spLocks noChangeArrowheads="1"/>
          </p:cNvSpPr>
          <p:nvPr/>
        </p:nvSpPr>
        <p:spPr bwMode="auto">
          <a:xfrm>
            <a:off x="3501638" y="6360565"/>
            <a:ext cx="379413" cy="171450"/>
          </a:xfrm>
          <a:prstGeom prst="leftArrow">
            <a:avLst>
              <a:gd name="adj1" fmla="val 50000"/>
              <a:gd name="adj2" fmla="val 4982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3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  <p:bldP spid="8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24097</TotalTime>
  <Words>4109</Words>
  <Application>Microsoft Office PowerPoint</Application>
  <PresentationFormat>On-screen Show (4:3)</PresentationFormat>
  <Paragraphs>729</Paragraphs>
  <Slides>51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Courier New</vt:lpstr>
      <vt:lpstr>Tahoma</vt:lpstr>
      <vt:lpstr>Times New Roman</vt:lpstr>
      <vt:lpstr>Verdana</vt:lpstr>
      <vt:lpstr>Wingdings</vt:lpstr>
      <vt:lpstr>Blends</vt:lpstr>
      <vt:lpstr>Unit 1  Service Standards and Service Development  Lecture 1-2 Raw Services and Self-Hosting</vt:lpstr>
      <vt:lpstr>Lecture Outline</vt:lpstr>
      <vt:lpstr>Model of Service-Oriented  Software Development</vt:lpstr>
      <vt:lpstr>Service/Application Development Environments</vt:lpstr>
      <vt:lpstr>WCF Service Development and Consuming</vt:lpstr>
      <vt:lpstr>WCF Interface between Client and Service</vt:lpstr>
      <vt:lpstr>Endpoint Coded in WSDL</vt:lpstr>
      <vt:lpstr>Developing WCF Basic Services &amp; Clients</vt:lpstr>
      <vt:lpstr>Develop Web Services Using WCF</vt:lpstr>
      <vt:lpstr>Step 2: Define Service Contract / Interface</vt:lpstr>
      <vt:lpstr>Step 3: Implement Service Contract (behavior)</vt:lpstr>
      <vt:lpstr>Step 4: Build and View in Browser</vt:lpstr>
      <vt:lpstr>Built-in Test Client</vt:lpstr>
      <vt:lpstr>Hosting Using Localhost / IIS Express</vt:lpstr>
      <vt:lpstr>Step 5: Create a Client to Test the Service</vt:lpstr>
      <vt:lpstr>Step 6: Write Client Code to Invoke Service</vt:lpstr>
      <vt:lpstr>Step 7: Test the WCF Client and Service</vt:lpstr>
      <vt:lpstr>Developing Self-Hosting Services and Clients</vt:lpstr>
      <vt:lpstr>Different Ways of Hosting WCF Services</vt:lpstr>
      <vt:lpstr>Reasons of Using Self-Hosting</vt:lpstr>
      <vt:lpstr>PowerPoint Presentation</vt:lpstr>
      <vt:lpstr>Self-Hosting Using Multithreading</vt:lpstr>
      <vt:lpstr>Self-Hosting Project Overview</vt:lpstr>
      <vt:lpstr>Developing Services with Self-Hosting </vt:lpstr>
      <vt:lpstr>Starting a New Solution of Console Application Type We use console application to create a service</vt:lpstr>
      <vt:lpstr>Service Code in the Console Application:  Interface and Implementation</vt:lpstr>
      <vt:lpstr>Project Overview</vt:lpstr>
      <vt:lpstr>Create Hosting Service and Endpoint</vt:lpstr>
      <vt:lpstr>Create Hosting Service and Endpoint</vt:lpstr>
      <vt:lpstr>Adding HTTP GET for Public Access</vt:lpstr>
      <vt:lpstr>Public Properties of ServiceMetadataBehavior Class</vt:lpstr>
      <vt:lpstr>Starting and Terminating the Service</vt:lpstr>
      <vt:lpstr>Code Together: Hosting Part</vt:lpstr>
      <vt:lpstr>Service Code: Hosting Part</vt:lpstr>
      <vt:lpstr>Starting the Service</vt:lpstr>
      <vt:lpstr>Project Overview: Service and Client</vt:lpstr>
      <vt:lpstr>Client to Consume Self-Hosting Service in a Console Application</vt:lpstr>
      <vt:lpstr>Creating the Proxy to Self-Hosting Service</vt:lpstr>
      <vt:lpstr>Use SvcUtil.exe Tool to Generate the Proxy </vt:lpstr>
      <vt:lpstr>Use SvcUtil.exe Tool to Generate the Proxy </vt:lpstr>
      <vt:lpstr>Use SvcUtil.exe Tool to Generate the Proxy </vt:lpstr>
      <vt:lpstr>Add the Two Generated Files into Client</vt:lpstr>
      <vt:lpstr>appl.config File</vt:lpstr>
      <vt:lpstr>appl.config File</vt:lpstr>
      <vt:lpstr>Client Program in Console Application</vt:lpstr>
      <vt:lpstr>Test client and self-hosting service</vt:lpstr>
      <vt:lpstr>Use Localhost and ASP .Net GUI Client  to Consume Self-Hosting Services</vt:lpstr>
      <vt:lpstr>Add Service Reference</vt:lpstr>
      <vt:lpstr>C# Code Behind the ASPX Page</vt:lpstr>
      <vt:lpstr>Use ASP .Net GUI Client  to Consume Self-Hosting Services</vt:lpstr>
      <vt:lpstr>Summary</vt:lpstr>
    </vt:vector>
  </TitlesOfParts>
  <Company>ASU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445</dc:title>
  <dc:creator>Dr. Yinong Chen</dc:creator>
  <cp:lastModifiedBy>Yinong Chen</cp:lastModifiedBy>
  <cp:revision>1806</cp:revision>
  <dcterms:created xsi:type="dcterms:W3CDTF">2005-09-17T18:09:54Z</dcterms:created>
  <dcterms:modified xsi:type="dcterms:W3CDTF">2020-01-16T18:15:45Z</dcterms:modified>
</cp:coreProperties>
</file>